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charts/chart1.xml" ContentType="application/vnd.openxmlformats-officedocument.drawingml.chart+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918545348f041c8" /><Relationship Type="http://schemas.openxmlformats.org/officeDocument/2006/relationships/extended-properties" Target="/docProps/app.xml" Id="R36fdbc1816be415c" /><Relationship Type="http://schemas.openxmlformats.org/officeDocument/2006/relationships/officeDocument" Target="/ppt/presentation.xml" Id="Rd6daa4f90cc946cb" /></Relationships>
</file>

<file path=ppt/presentation.xml><?xml version="1.0" encoding="utf-8"?>
<p:presentation xmlns:p="http://schemas.openxmlformats.org/presentationml/2006/main">
  <p:sldMasterIdLst>
    <p:sldMasterId xmlns:r="http://schemas.openxmlformats.org/officeDocument/2006/relationships" id="2147483648" r:id="R01b457bf322c4c59"/>
  </p:sldMasterIdLst>
  <p:notesMasterIdLst>
    <p:notesMasterId xmlns:r="http://schemas.openxmlformats.org/officeDocument/2006/relationships" r:id="R652e101c2b3b49ce"/>
  </p:notesMasterIdLst>
  <p:sldIdLst>
    <p:sldId xmlns:r="http://schemas.openxmlformats.org/officeDocument/2006/relationships" id="256" r:id="R4b0174b4eac44ed3"/>
    <p:sldId xmlns:r="http://schemas.openxmlformats.org/officeDocument/2006/relationships" id="257" r:id="R4a533df94ce6473a"/>
    <p:sldId xmlns:r="http://schemas.openxmlformats.org/officeDocument/2006/relationships" id="258" r:id="Rdfe220afd10f4a0c"/>
    <p:sldId xmlns:r="http://schemas.openxmlformats.org/officeDocument/2006/relationships" id="259" r:id="Re8b4a4cbca0e4a46"/>
    <p:sldId xmlns:r="http://schemas.openxmlformats.org/officeDocument/2006/relationships" id="260" r:id="R17438ab7b66a4ef4"/>
    <p:sldId xmlns:r="http://schemas.openxmlformats.org/officeDocument/2006/relationships" id="261" r:id="R4b52740c00074552"/>
    <p:sldId xmlns:r="http://schemas.openxmlformats.org/officeDocument/2006/relationships" id="262" r:id="R454f81fbc2274033"/>
    <p:sldId xmlns:r="http://schemas.openxmlformats.org/officeDocument/2006/relationships" id="263" r:id="R3bbe5c7c77be4e99"/>
    <p:sldId xmlns:r="http://schemas.openxmlformats.org/officeDocument/2006/relationships" id="264" r:id="R781cee422d5843eb"/>
    <p:sldId xmlns:r="http://schemas.openxmlformats.org/officeDocument/2006/relationships" id="265" r:id="R5a5350a3eb654bf6"/>
    <p:sldId xmlns:r="http://schemas.openxmlformats.org/officeDocument/2006/relationships" id="266" r:id="Rb006fbdad61a40c1"/>
    <p:sldId xmlns:r="http://schemas.openxmlformats.org/officeDocument/2006/relationships" id="267" r:id="Ra9ce8d6306dd4264"/>
    <p:sldId xmlns:r="http://schemas.openxmlformats.org/officeDocument/2006/relationships" id="268" r:id="Rb3c04958934c42e8"/>
    <p:sldId xmlns:r="http://schemas.openxmlformats.org/officeDocument/2006/relationships" id="269" r:id="Re70cb80e9ab24506"/>
    <p:sldId xmlns:r="http://schemas.openxmlformats.org/officeDocument/2006/relationships" id="270" r:id="Rf404e8a965054ffd"/>
    <p:sldId xmlns:r="http://schemas.openxmlformats.org/officeDocument/2006/relationships" id="271" r:id="R8d66af77490a4e0a"/>
    <p:sldId xmlns:r="http://schemas.openxmlformats.org/officeDocument/2006/relationships" id="272" r:id="Raacf721239904e5c"/>
    <p:sldId xmlns:r="http://schemas.openxmlformats.org/officeDocument/2006/relationships" id="273" r:id="R01fa302f71b840bf"/>
    <p:sldId xmlns:r="http://schemas.openxmlformats.org/officeDocument/2006/relationships" id="274" r:id="Rfdfe78c5330040ed"/>
    <p:sldId xmlns:r="http://schemas.openxmlformats.org/officeDocument/2006/relationships" id="275" r:id="R0e2c5d8d68884ed3"/>
    <p:sldId xmlns:r="http://schemas.openxmlformats.org/officeDocument/2006/relationships" id="276" r:id="Rc10ea8d546c04f00"/>
    <p:sldId xmlns:r="http://schemas.openxmlformats.org/officeDocument/2006/relationships" id="277" r:id="R4e01d8d4f1e4490a"/>
    <p:sldId xmlns:r="http://schemas.openxmlformats.org/officeDocument/2006/relationships" id="278" r:id="Rd90bf74c9cc74022"/>
    <p:sldId xmlns:r="http://schemas.openxmlformats.org/officeDocument/2006/relationships" id="279" r:id="Rd2cdde45249f4daa"/>
    <p:sldId xmlns:r="http://schemas.openxmlformats.org/officeDocument/2006/relationships" id="280" r:id="Rc5536018bc36401b"/>
    <p:sldId xmlns:r="http://schemas.openxmlformats.org/officeDocument/2006/relationships" id="281" r:id="R29b994ceb67f4c09"/>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d24c27c5ad7462a" /><Relationship Type="http://schemas.openxmlformats.org/officeDocument/2006/relationships/slideMaster" Target="/ppt/slideMasters/slideMaster1.xml" Id="R01b457bf322c4c59" /><Relationship Type="http://schemas.openxmlformats.org/officeDocument/2006/relationships/notesMaster" Target="/ppt/notesMasters/notesMaster1.xml" Id="R652e101c2b3b49ce" /><Relationship Type="http://schemas.openxmlformats.org/officeDocument/2006/relationships/presProps" Target="/ppt/presProps.xml" Id="R4c056d7ad18a42d0" /><Relationship Type="http://schemas.openxmlformats.org/officeDocument/2006/relationships/tableStyles" Target="/ppt/tableStyles.xml" Id="R2bdd6300b2b2433a" /><Relationship Type="http://schemas.openxmlformats.org/officeDocument/2006/relationships/slide" Target="/ppt/slides/slide1.xml" Id="R4b0174b4eac44ed3" /><Relationship Type="http://schemas.openxmlformats.org/officeDocument/2006/relationships/slide" Target="/ppt/slides/slide2.xml" Id="R4a533df94ce6473a" /><Relationship Type="http://schemas.openxmlformats.org/officeDocument/2006/relationships/slide" Target="/ppt/slides/slide3.xml" Id="Rdfe220afd10f4a0c" /><Relationship Type="http://schemas.openxmlformats.org/officeDocument/2006/relationships/slide" Target="/ppt/slides/slide4.xml" Id="Re8b4a4cbca0e4a46" /><Relationship Type="http://schemas.openxmlformats.org/officeDocument/2006/relationships/slide" Target="/ppt/slides/slide5.xml" Id="R17438ab7b66a4ef4" /><Relationship Type="http://schemas.openxmlformats.org/officeDocument/2006/relationships/slide" Target="/ppt/slides/slide6.xml" Id="R4b52740c00074552" /><Relationship Type="http://schemas.openxmlformats.org/officeDocument/2006/relationships/slide" Target="/ppt/slides/slide7.xml" Id="R454f81fbc2274033" /><Relationship Type="http://schemas.openxmlformats.org/officeDocument/2006/relationships/slide" Target="/ppt/slides/slide8.xml" Id="R3bbe5c7c77be4e99" /><Relationship Type="http://schemas.openxmlformats.org/officeDocument/2006/relationships/slide" Target="/ppt/slides/slide9.xml" Id="R781cee422d5843eb" /><Relationship Type="http://schemas.openxmlformats.org/officeDocument/2006/relationships/slide" Target="/ppt/slides/slide10.xml" Id="R5a5350a3eb654bf6" /><Relationship Type="http://schemas.openxmlformats.org/officeDocument/2006/relationships/slide" Target="/ppt/slides/slide11.xml" Id="Rb006fbdad61a40c1" /><Relationship Type="http://schemas.openxmlformats.org/officeDocument/2006/relationships/slide" Target="/ppt/slides/slide12.xml" Id="Ra9ce8d6306dd4264" /><Relationship Type="http://schemas.openxmlformats.org/officeDocument/2006/relationships/slide" Target="/ppt/slides/slide13.xml" Id="Rb3c04958934c42e8" /><Relationship Type="http://schemas.openxmlformats.org/officeDocument/2006/relationships/slide" Target="/ppt/slides/slide14.xml" Id="Re70cb80e9ab24506" /><Relationship Type="http://schemas.openxmlformats.org/officeDocument/2006/relationships/slide" Target="/ppt/slides/slide15.xml" Id="Rf404e8a965054ffd" /><Relationship Type="http://schemas.openxmlformats.org/officeDocument/2006/relationships/slide" Target="/ppt/slides/slide16.xml" Id="R8d66af77490a4e0a" /><Relationship Type="http://schemas.openxmlformats.org/officeDocument/2006/relationships/slide" Target="/ppt/slides/slide17.xml" Id="Raacf721239904e5c" /><Relationship Type="http://schemas.openxmlformats.org/officeDocument/2006/relationships/slide" Target="/ppt/slides/slide18.xml" Id="R01fa302f71b840bf" /><Relationship Type="http://schemas.openxmlformats.org/officeDocument/2006/relationships/slide" Target="/ppt/slides/slide19.xml" Id="Rfdfe78c5330040ed" /><Relationship Type="http://schemas.openxmlformats.org/officeDocument/2006/relationships/slide" Target="/ppt/slides/slide20.xml" Id="R0e2c5d8d68884ed3" /><Relationship Type="http://schemas.openxmlformats.org/officeDocument/2006/relationships/slide" Target="/ppt/slides/slide21.xml" Id="Rc10ea8d546c04f00" /><Relationship Type="http://schemas.openxmlformats.org/officeDocument/2006/relationships/slide" Target="/ppt/slides/slide22.xml" Id="R4e01d8d4f1e4490a" /><Relationship Type="http://schemas.openxmlformats.org/officeDocument/2006/relationships/slide" Target="/ppt/slides/slide23.xml" Id="Rd90bf74c9cc74022" /><Relationship Type="http://schemas.openxmlformats.org/officeDocument/2006/relationships/slide" Target="/ppt/slides/slide24.xml" Id="Rd2cdde45249f4daa" /><Relationship Type="http://schemas.openxmlformats.org/officeDocument/2006/relationships/slide" Target="/ppt/slides/slide25.xml" Id="Rc5536018bc36401b" /><Relationship Type="http://schemas.openxmlformats.org/officeDocument/2006/relationships/slide" Target="/ppt/slides/slide26.xml" Id="R29b994ceb67f4c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f4d627e69144b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398ffdcb414d97" /><Relationship Type="http://schemas.openxmlformats.org/officeDocument/2006/relationships/notesMaster" Target="/ppt/notesMasters/notesMaster1.xml" Id="Rc52838c3ed3b4a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944c06d6404d89" /><Relationship Type="http://schemas.openxmlformats.org/officeDocument/2006/relationships/notesMaster" Target="/ppt/notesMasters/notesMaster1.xml" Id="Ra2c381358c0148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da9d379f3e4c6d" /><Relationship Type="http://schemas.openxmlformats.org/officeDocument/2006/relationships/notesMaster" Target="/ppt/notesMasters/notesMaster1.xml" Id="R4ac1d900e32d4a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df1a2be7c040b4" /><Relationship Type="http://schemas.openxmlformats.org/officeDocument/2006/relationships/notesMaster" Target="/ppt/notesMasters/notesMaster1.xml" Id="Rd33283f3b75244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84d0d11e264f37" /><Relationship Type="http://schemas.openxmlformats.org/officeDocument/2006/relationships/notesMaster" Target="/ppt/notesMasters/notesMaster1.xml" Id="R7ec612cb9f9444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d16e7217d44965" /><Relationship Type="http://schemas.openxmlformats.org/officeDocument/2006/relationships/notesMaster" Target="/ppt/notesMasters/notesMaster1.xml" Id="R104d26807e514850"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fd2245a1be48bb" /><Relationship Type="http://schemas.openxmlformats.org/officeDocument/2006/relationships/notesMaster" Target="/ppt/notesMasters/notesMaster1.xml" Id="Re20ec05cf7ad41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a15c10cf1a4c5a" /><Relationship Type="http://schemas.openxmlformats.org/officeDocument/2006/relationships/notesMaster" Target="/ppt/notesMasters/notesMaster1.xml" Id="Rbdb19ec5d94443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c21e9ea722d348a7" /><Relationship Type="http://schemas.openxmlformats.org/officeDocument/2006/relationships/notesMaster" Target="/ppt/notesMasters/notesMaster1.xml" Id="R1384a6f0d99a4e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a7509b41874732" /><Relationship Type="http://schemas.openxmlformats.org/officeDocument/2006/relationships/notesMaster" Target="/ppt/notesMasters/notesMaster1.xml" Id="Rb0dbebab1f59409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2afa4269de04297" /><Relationship Type="http://schemas.openxmlformats.org/officeDocument/2006/relationships/notesMaster" Target="/ppt/notesMasters/notesMaster1.xml" Id="R8b83a8cbb25f4e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f50f35d576e4252" /><Relationship Type="http://schemas.openxmlformats.org/officeDocument/2006/relationships/notesMaster" Target="/ppt/notesMasters/notesMaster1.xml" Id="Rdfce2916006b4e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2661c00e084a84" /><Relationship Type="http://schemas.openxmlformats.org/officeDocument/2006/relationships/notesMaster" Target="/ppt/notesMasters/notesMaster1.xml" Id="R77f3b582e8d74c5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0a6b19f79e47eb" /><Relationship Type="http://schemas.openxmlformats.org/officeDocument/2006/relationships/notesMaster" Target="/ppt/notesMasters/notesMaster1.xml" Id="R77b7026e7bf6480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a5df2eeac8b404e" /><Relationship Type="http://schemas.openxmlformats.org/officeDocument/2006/relationships/notesMaster" Target="/ppt/notesMasters/notesMaster1.xml" Id="R97271f9ad959460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c0fa239de584b20" /><Relationship Type="http://schemas.openxmlformats.org/officeDocument/2006/relationships/notesMaster" Target="/ppt/notesMasters/notesMaster1.xml" Id="R612771e9f0d3478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375310a86a24cef" /><Relationship Type="http://schemas.openxmlformats.org/officeDocument/2006/relationships/notesMaster" Target="/ppt/notesMasters/notesMaster1.xml" Id="R1420abc3575b47c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9d14934b2bc4574" /><Relationship Type="http://schemas.openxmlformats.org/officeDocument/2006/relationships/notesMaster" Target="/ppt/notesMasters/notesMaster1.xml" Id="R2edec9699f8d43b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3a66c528cb2403a" /><Relationship Type="http://schemas.openxmlformats.org/officeDocument/2006/relationships/notesMaster" Target="/ppt/notesMasters/notesMaster1.xml" Id="R076f366cbd444e4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45546146be84560" /><Relationship Type="http://schemas.openxmlformats.org/officeDocument/2006/relationships/notesMaster" Target="/ppt/notesMasters/notesMaster1.xml" Id="R519b60376e8043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31638d5cb6c4f71" /><Relationship Type="http://schemas.openxmlformats.org/officeDocument/2006/relationships/notesMaster" Target="/ppt/notesMasters/notesMaster1.xml" Id="Rcd2e4dbca80f44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dea2063edc9429e" /><Relationship Type="http://schemas.openxmlformats.org/officeDocument/2006/relationships/notesMaster" Target="/ppt/notesMasters/notesMaster1.xml" Id="R0ea6015ff0f2429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eb5b71d76d4927" /><Relationship Type="http://schemas.openxmlformats.org/officeDocument/2006/relationships/notesMaster" Target="/ppt/notesMasters/notesMaster1.xml" Id="R9d774a1ff806476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f807f0975564ffb" /><Relationship Type="http://schemas.openxmlformats.org/officeDocument/2006/relationships/notesMaster" Target="/ppt/notesMasters/notesMaster1.xml" Id="R4016ade78d7941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ed094c7634345ab" /><Relationship Type="http://schemas.openxmlformats.org/officeDocument/2006/relationships/notesMaster" Target="/ppt/notesMasters/notesMaster1.xml" Id="R00b1998abebe443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66d0b8fad6b4d64" /><Relationship Type="http://schemas.openxmlformats.org/officeDocument/2006/relationships/notesMaster" Target="/ppt/notesMasters/notesMaster1.xml" Id="R9ab2243e3a3e42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these skills address the need to build mobile FMX interfaces that remain easy to modify and navigate in the Designer. The V2 case study follows four workflows from the same wireframe. The screenshots come from the author’s experiment.</a:t>
            </a:r>
          </a:p>
          <a:p xmlns:a="http://schemas.openxmlformats.org/drawingml/2006/main">
            <a:r>
              <a:t/>
            </a:r>
          </a:p>
          <a:p xmlns:a="http://schemas.openxmlformats.org/drawingml/2006/main">
            <a:r>
              <a:t>Sources: Author’s conversation, 3 October 2026; docs/result/VERSION.2.0.0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these points as the author’s observations rather than statistics about the whole Delphi community. VCL is appropriate for desktop applications. The issue is carrying desktop layout habits into mobile development without adapting them.</a:t>
            </a:r>
          </a:p>
          <a:p xmlns:a="http://schemas.openxmlformats.org/drawingml/2006/main">
            <a:r>
              <a:t/>
            </a:r>
          </a:p>
          <a:p xmlns:a="http://schemas.openxmlformats.org/drawingml/2006/main">
            <a:r>
              <a:t>Sources: Author’s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hierarchy describes component ownership, not a proposal to flatten every container. Component count or depth alone does not prove performance. A sound hierarchy still uses nesting when the layout requires it.</a:t>
            </a:r>
          </a:p>
          <a:p xmlns:a="http://schemas.openxmlformats.org/drawingml/2006/main">
            <a:r>
              <a:t/>
            </a:r>
          </a:p>
          <a:p xmlns:a="http://schemas.openxmlformats.org/drawingml/2006/main">
            <a:r>
              <a:t>Sources: README-ID.md; .agents/skills/html-to-fmx/references/dynamic-items.md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V1 provides the background to this work. Its timings are not compared with V2 because the design and conditions differ. This image shows the NovaPOS source HTML, not an FMX runtime capture.</a:t>
            </a:r>
          </a:p>
          <a:p xmlns:a="http://schemas.openxmlformats.org/drawingml/2006/main">
            <a:r>
              <a:t/>
            </a:r>
          </a:p>
          <a:p xmlns:a="http://schemas.openxmlformats.org/drawingml/2006/main">
            <a:r>
              <a:t>Sources: D:\Github\MyProject\Skill\HTML-FMX\docs\result\VERSION.1.0.0\UI-HTML.png; Author’s conversation; https://github.com/dondonondon/HTML-To-Delphi-FMX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local documentation lists six skills. For image input, create-fmx-ui invokes screenshot-to-fmx-mapping internally. review-fmx-ui supports existing FMX interfaces but is not one of the four creation workflows tested here.</a:t>
            </a:r>
          </a:p>
          <a:p xmlns:a="http://schemas.openxmlformats.org/drawingml/2006/main">
            <a:r>
              <a:t/>
            </a:r>
          </a:p>
          <a:p xmlns:a="http://schemas.openxmlformats.org/drawingml/2006/main">
            <a:r>
              <a:t>Sources: README-ID.md; .agents/skills/create-fmx-ui/SKILL.md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author’s brief describes a Healthcare Appointment App that helps patients find doctors, view upcoming appointments, explore health categories, and access messaging and their profile. The sketch defines the main structure. Each workflow interprets the copy, colors, photos, and some finer details. Doctor names, dates, ratings, and facilities in the captures are illustrative demo data.</a:t>
            </a:r>
          </a:p>
          <a:p xmlns:a="http://schemas.openxmlformats.org/drawingml/2006/main">
            <a:r>
              <a:t/>
            </a:r>
          </a:p>
          <a:p xmlns:a="http://schemas.openxmlformats.org/drawingml/2006/main">
            <a:r>
              <a:t>Sources: D:\Github\MyProject\Skill\HTML-FMX\docs\result\VERSION.2.0.0\wireframe.png; Author’s detailed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common model is the agent running the workflow. The first method also uses Google Stitch’s design-generation service. The experiment does not identify Stitch’s internal model. This is not a comparison of AI models, and it does not assume every stage runs on the same model.</a:t>
            </a:r>
          </a:p>
          <a:p xmlns:a="http://schemas.openxmlformats.org/drawingml/2006/main">
            <a:r>
              <a:t/>
            </a:r>
          </a:p>
          <a:p xmlns:a="http://schemas.openxmlformats.org/drawingml/2006/main">
            <a:r>
              <a:t>Sources: Author’s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guide refines prompts from the author’s wireframe brief and the four workflows described in this conversation. It is not a verbatim transcript of every original prompt. Clarified implementation steps provide a template for audience members to try the workflows. Use the original wireframe at docs/result/VERSION.2.0.0/wireframe.png. Experiment agent: GPT-6.1 Sol with High reasoning. The current skill name is create-fmx-ui. The purpose description comes from the author’s Healthcare Appointment App brief.</a:t>
            </a:r>
          </a:p>
          <a:p xmlns:a="http://schemas.openxmlformats.org/drawingml/2006/main">
            <a:r>
              <a:t/>
            </a:r>
          </a:p>
          <a:p xmlns:a="http://schemas.openxmlformats.org/drawingml/2006/main">
            <a:r>
              <a:t>Sources: the author’s brief and workflows in this conversation. Local create-fmx-ui and html-to-fmx skill instructions.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guide refines prompts from the author’s wireframe brief and the four workflows described in this conversation. It is not a verbatim transcript of every original prompt. Clarified implementation steps provide a template for audience members to try the workflows. Use the original wireframe at docs/result/VERSION.2.0.0/wireframe.png. Experiment agent: GPT-6.1 Sol with High reasoning. The current skill name is create-fmx-ui. The purpose description comes from the author’s Healthcare Appointment App brief.</a:t>
            </a:r>
          </a:p>
          <a:p xmlns:a="http://schemas.openxmlformats.org/drawingml/2006/main">
            <a:r>
              <a:t/>
            </a:r>
          </a:p>
          <a:p xmlns:a="http://schemas.openxmlformats.org/drawingml/2006/main">
            <a:r>
              <a:t>The agent can read DESIGN.md first and convey its color rules to Google Stitch. Export HTML/CSS and assets before running html-to-fmx. Export details depend on the available Stitch integration. This is workflow guidance, without a promise of identical appearance or duration.</a:t>
            </a:r>
          </a:p>
          <a:p xmlns:a="http://schemas.openxmlformats.org/drawingml/2006/main">
            <a:r>
              <a:t/>
            </a:r>
          </a:p>
          <a:p xmlns:a="http://schemas.openxmlformats.org/drawingml/2006/main">
            <a:r>
              <a:t>1. Create the design through Google Stitch MCP</a:t>
            </a:r>
          </a:p>
          <a:p xmlns:a="http://schemas.openxmlformats.org/drawingml/2006/main">
            <a:r>
              <a:t>Use Google Stitch MCP to design the Healthcare Appointment App from this wireframe and brief. Preserve the main areas and their arrangement. Follow the color rules in project/DESIGN.md and include relevant visual assets.</a:t>
            </a:r>
          </a:p>
          <a:p xmlns:a="http://schemas.openxmlformats.org/drawingml/2006/main">
            <a:r>
              <a:t/>
            </a:r>
          </a:p>
          <a:p xmlns:a="http://schemas.openxmlformats.org/drawingml/2006/main">
            <a:r>
              <a:t>2. Export HTML, then convert to FMX</a:t>
            </a:r>
          </a:p>
          <a:p xmlns:a="http://schemas.openxmlformats.org/drawingml/2006/main">
            <a:r>
              <a:t>Export the design as HTML/CSS. Use the html-to-fmx skill to convert it into native Delphi FMX UI. Preserve the source appearance. Create the page and a reusable doctor card as .fmx and .pas pairs that remain editable in the Designer.</a:t>
            </a:r>
          </a:p>
          <a:p xmlns:a="http://schemas.openxmlformats.org/drawingml/2006/main">
            <a:r>
              <a:t/>
            </a:r>
          </a:p>
          <a:p xmlns:a="http://schemas.openxmlformats.org/drawingml/2006/main">
            <a:r>
              <a:t>Sources: the author’s brief and workflows in this conversation. Local create-fmx-ui and html-to-fmx skill instructions.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guide refines prompts from the author’s wireframe brief and the four workflows described in this conversation. It is not a verbatim transcript of every original prompt. Clarified implementation steps provide a template for audience members to try the workflows. Use the original wireframe at docs/result/VERSION.2.0.0/wireframe.png. Experiment agent: GPT-6.1 Sol with High reasoning. The current skill name is create-fmx-ui. The purpose description comes from the author’s Healthcare Appointment App brief.</a:t>
            </a:r>
          </a:p>
          <a:p xmlns:a="http://schemas.openxmlformats.org/drawingml/2006/main">
            <a:r>
              <a:t/>
            </a:r>
          </a:p>
          <a:p xmlns:a="http://schemas.openxmlformats.org/drawingml/2006/main">
            <a:r>
              <a:t>The local create-fmx-ui skill requires screenshot-to-fmx-mapping within the workflow for screenshot or wireframe input. Mapping still occurs even when the user submits a single UI creation request.</a:t>
            </a:r>
          </a:p>
          <a:p xmlns:a="http://schemas.openxmlformats.org/drawingml/2006/main">
            <a:r>
              <a:t/>
            </a:r>
          </a:p>
          <a:p xmlns:a="http://schemas.openxmlformats.org/drawingml/2006/main">
            <a:r>
              <a:t>Use the create-fmx-ui skill to build a Healthcare Appointment App page directly from wireframe.png and this brief. Follow the wireframe layout and the color rules in project/DESIGN.md.</a:t>
            </a:r>
          </a:p>
          <a:p xmlns:a="http://schemas.openxmlformats.org/drawingml/2006/main">
            <a:r>
              <a:t/>
            </a:r>
          </a:p>
          <a:p xmlns:a="http://schemas.openxmlformats.org/drawingml/2006/main">
            <a:r>
              <a:t>Store the fixed structure as Designer-editable .fmx and .pas pairs. Create a reusable doctor card for the doctor list and prepare bindings so the page can use it. Follow the existing project structure and StyleBook.</a:t>
            </a:r>
          </a:p>
          <a:p xmlns:a="http://schemas.openxmlformats.org/drawingml/2006/main">
            <a:r>
              <a:t/>
            </a:r>
          </a:p>
          <a:p xmlns:a="http://schemas.openxmlformats.org/drawingml/2006/main">
            <a:r>
              <a:t>Sources: the author’s brief and workflows in this conversation. Local create-fmx-ui and html-to-fmx skill instructions.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guide refines prompts from the author’s wireframe brief and the four workflows described in this conversation. It is not a verbatim transcript of every original prompt. Clarified implementation steps provide a template for audience members to try the workflows. Use the original wireframe at docs/result/VERSION.2.0.0/wireframe.png. Experiment agent: GPT-6.1 Sol with High reasoning. The current skill name is create-fmx-ui. The purpose description comes from the author’s Healthcare Appointment App brief.</a:t>
            </a:r>
          </a:p>
          <a:p xmlns:a="http://schemas.openxmlformats.org/drawingml/2006/main">
            <a:r>
              <a:t/>
            </a:r>
          </a:p>
          <a:p xmlns:a="http://schemas.openxmlformats.org/drawingml/2006/main">
            <a:r>
              <a:t>Separate mapping produces a Markdown document before implementation. Pass that document, the wireframe, and the brief to create-fmx-ui. Mapping and implementation durations can be recorded separately.</a:t>
            </a:r>
          </a:p>
          <a:p xmlns:a="http://schemas.openxmlformats.org/drawingml/2006/main">
            <a:r>
              <a:t/>
            </a:r>
          </a:p>
          <a:p xmlns:a="http://schemas.openxmlformats.org/drawingml/2006/main">
            <a:r>
              <a:t>1. Run screenshot-to-fmx-mapping</a:t>
            </a:r>
          </a:p>
          <a:p xmlns:a="http://schemas.openxmlformats.org/drawingml/2006/main">
            <a:r>
              <a:t>Use the screenshot-to-fmx-mapping skill to map the wireframe and brief into an FMX component hierarchy. Separate fixed areas, scrolling content, bottom navigation, and the doctor list with a reusable card. Save the result as a mapping document.</a:t>
            </a:r>
          </a:p>
          <a:p xmlns:a="http://schemas.openxmlformats.org/drawingml/2006/main">
            <a:r>
              <a:t/>
            </a:r>
          </a:p>
          <a:p xmlns:a="http://schemas.openxmlformats.org/drawingml/2006/main">
            <a:r>
              <a:t>2. Implement the map with create-fmx-ui</a:t>
            </a:r>
          </a:p>
          <a:p xmlns:a="http://schemas.openxmlformats.org/drawingml/2006/main">
            <a:r>
              <a:t>Use the create-fmx-ui skill to implement the UI from that map. Follow the color rules in project/DESIGN.md. Create Designer-editable .fmx and .pas pairs, then prepare binding for the page and doctor card.</a:t>
            </a:r>
          </a:p>
          <a:p xmlns:a="http://schemas.openxmlformats.org/drawingml/2006/main">
            <a:r>
              <a:t/>
            </a:r>
          </a:p>
          <a:p xmlns:a="http://schemas.openxmlformats.org/drawingml/2006/main">
            <a:r>
              <a:t>Sources: the author’s brief and workflows in this conversation. Local create-fmx-ui and html-to-fmx skill instructions.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guide refines prompts from the author’s wireframe brief and the four workflows described in this conversation. It is not a verbatim transcript of every original prompt. Clarified implementation steps provide a template for audience members to try the workflows. Use the original wireframe at docs/result/VERSION.2.0.0/wireframe.png. Experiment agent: GPT-6.1 Sol with High reasoning. The current skill name is create-fmx-ui. The purpose description comes from the author’s Healthcare Appointment App brief.</a:t>
            </a:r>
          </a:p>
          <a:p xmlns:a="http://schemas.openxmlformats.org/drawingml/2006/main">
            <a:r>
              <a:t/>
            </a:r>
          </a:p>
          <a:p xmlns:a="http://schemas.openxmlformats.org/drawingml/2006/main">
            <a:r>
              <a:t>The HTML prompt intentionally omits DESIGN.md to keep this guide consistent with the author’s account of the Method 4 experiment. html-to-fmx preserves HTML/CSS as the visual source, so a different palette can carry into the FMX result. The explicit DESIGN.md reference appears only as a suggested refinement for a subsequent experiment.</a:t>
            </a:r>
          </a:p>
          <a:p xmlns:a="http://schemas.openxmlformats.org/drawingml/2006/main">
            <a:r>
              <a:t/>
            </a:r>
          </a:p>
          <a:p xmlns:a="http://schemas.openxmlformats.org/drawingml/2006/main">
            <a:r>
              <a:t>1. Ask the agent to create HTML/CSS</a:t>
            </a:r>
          </a:p>
          <a:p xmlns:a="http://schemas.openxmlformats.org/drawingml/2006/main">
            <a:r>
              <a:t>Convert the wireframe and Healthcare Appointment App brief into a mobile HTML/CSS page. Preserve the main areas and their arrangement. Use a simple, modern interface. Include the required assets and save the HTML/CSS source.</a:t>
            </a:r>
          </a:p>
          <a:p xmlns:a="http://schemas.openxmlformats.org/drawingml/2006/main">
            <a:r>
              <a:t/>
            </a:r>
          </a:p>
          <a:p xmlns:a="http://schemas.openxmlformats.org/drawingml/2006/main">
            <a:r>
              <a:t>2. Convert HTML/CSS with html-to-fmx</a:t>
            </a:r>
          </a:p>
          <a:p xmlns:a="http://schemas.openxmlformats.org/drawingml/2006/main">
            <a:r>
              <a:t>Use the html-to-fmx skill to convert that HTML/CSS into native Delphi FMX UI. Preserve the source appearance. Create the page and a reusable doctor card as .fmx and .pas pairs that remain editable in the Designer.</a:t>
            </a:r>
          </a:p>
          <a:p xmlns:a="http://schemas.openxmlformats.org/drawingml/2006/main">
            <a:r>
              <a:t/>
            </a:r>
          </a:p>
          <a:p xmlns:a="http://schemas.openxmlformats.org/drawingml/2006/main">
            <a:r>
              <a:t>Sources: the author’s brief and workflows in this conversation. Local create-fmx-ui and html-to-fmx skill instructions.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author’s original follow-up prompt was: “Tambahkan Data dummy nya dengan card yang sudah anda buat”, translated as “Add dummy data using the card you have already created”. The guide makes page composition explicit: create list items, attach cards, and populate them through existing bindings. Demo data is fictional and does not validate API integration. Loading once and preserving later bindings refine the guidance using the local implementation pattern. The DESIGN.md addition for Method 4 is proposed follow-up work without newly tested results.</a:t>
            </a:r>
          </a:p>
          <a:p xmlns:a="http://schemas.openxmlformats.org/drawingml/2006/main">
            <a:r>
              <a:t/>
            </a:r>
          </a:p>
          <a:p xmlns:a="http://schemas.openxmlformats.org/drawingml/2006/main">
            <a:r>
              <a:t>Sources: the author’s brief and workflows in this conversation. Local create-fmx-ui and html-to-fmx skill instructions.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UI creation does not mean implementation without mapping. The create-fmx-ui dependency requires mapping for screenshot input. Method 3’s longer total cannot be explained solely by its 8m 16s mapping stage. Implementation itself took 41m 54s. The causes of the duration difference have not been analyzed.</a:t>
            </a:r>
          </a:p>
          <a:p xmlns:a="http://schemas.openxmlformats.org/drawingml/2006/main">
            <a:r>
              <a:t/>
            </a:r>
          </a:p>
          <a:p xmlns:a="http://schemas.openxmlformats.org/drawingml/2006/main">
            <a:r>
              <a:t>Sources: .agents/skills/create-fmx-ui/SKILL.md; Author’s timing record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blue appointment card, doctor photos, and View profile buttons are the most prominent visual details in this capture.</a:t>
            </a:r>
          </a:p>
          <a:p xmlns:a="http://schemas.openxmlformats.org/drawingml/2006/main">
            <a:r>
              <a:t>The Designer shows appointment, categories, doctors, header, and search sections inside ContentRegion.</a:t>
            </a:r>
          </a:p>
          <a:p xmlns:a="http://schemas.openxmlformats.org/drawingml/2006/main">
            <a:r>
              <a:t>Initial UI: 32m 49s. Additional cards and dummy data: 6m 06s. Total: 38m 55s.</a:t>
            </a:r>
          </a:p>
          <a:p xmlns:a="http://schemas.openxmlformats.org/drawingml/2006/main">
            <a:r>
              <a:t>The Designer capture shows fixed sections and an empty state. The runtime capture shows populated demo data. Screenshots demonstrate appearance, not all callbacks or device coverage. The runtime platform was not specified for these captures. Each runtime image is 360 x 1002 pixels.</a:t>
            </a:r>
          </a:p>
          <a:p xmlns:a="http://schemas.openxmlformats.org/drawingml/2006/main">
            <a:r>
              <a:t/>
            </a:r>
          </a:p>
          <a:p xmlns:a="http://schemas.openxmlformats.org/drawingml/2006/main">
            <a:r>
              <a:t>Sources: D:\Github\MyProject\Skill\HTML-FMX\docs\result\VERSION.2.0.0\design-time\SS-STRUKTUR-HIERARKI-MCPSTITCHHTMLHTMLTOFMX.png; D:\Github\MyProject\Skill\HTML-FMX\docs\result\VERSION.2.0.0\run-time\MCPSTITCHHTMLHTMLTOFMX.png; Author’s recorded timings</a:t>
            </a:r>
          </a:p>
          <a:p xmlns:a="http://schemas.openxmlformats.org/drawingml/2006/main">
            <a:r>
              <a:t/>
            </a:r>
          </a:p>
          <a:p xmlns:a="http://schemas.openxmlformats.org/drawingml/2006/main">
            <a:r>
              <a:t>More polished visuals, clearer grouping, and more complete assets. Follows the wireframe and DESIGN.md color rules.</a:t>
            </a:r>
          </a:p>
          <a:p xmlns:a="http://schemas.openxmlformats.org/drawingml/2006/main">
            <a:r>
              <a:t>Source: the author’s follow-up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UI uses Indonesian labels. Doctor rows show a name, facility, availability, and rating, with a photo placeholder.</a:t>
            </a:r>
          </a:p>
          <a:p xmlns:a="http://schemas.openxmlformats.org/drawingml/2006/main">
            <a:r>
              <a:t>PageScroll contains ContentRegion. BottomNavRegion is separate from the scrollable sections.</a:t>
            </a:r>
          </a:p>
          <a:p xmlns:a="http://schemas.openxmlformats.org/drawingml/2006/main">
            <a:r>
              <a:t>Initial UI: 23m 25s. Additional cards and dummy data: 2m 27s. Total: 25m 52s.</a:t>
            </a:r>
          </a:p>
          <a:p xmlns:a="http://schemas.openxmlformats.org/drawingml/2006/main">
            <a:r>
              <a:t>The Designer capture shows fixed sections and an empty state. The runtime capture shows populated demo data. Screenshots demonstrate appearance, not all callbacks or device coverage. The runtime platform was not specified for these captures. Each runtime image is 360 x 1002 pixels.</a:t>
            </a:r>
          </a:p>
          <a:p xmlns:a="http://schemas.openxmlformats.org/drawingml/2006/main">
            <a:r>
              <a:t/>
            </a:r>
          </a:p>
          <a:p xmlns:a="http://schemas.openxmlformats.org/drawingml/2006/main">
            <a:r>
              <a:t>Sources: D:\Github\MyProject\Skill\HTML-FMX\docs\result\VERSION.2.0.0\design-time\SS-STRUKTUR-HIERARKI-CREATEUI.png; D:\Github\MyProject\Skill\HTML-FMX\docs\result\VERSION.2.0.0\run-time\CREATEUI.png; Author’s recorded timings</a:t>
            </a:r>
          </a:p>
          <a:p xmlns:a="http://schemas.openxmlformats.org/drawingml/2006/main">
            <a:r>
              <a:t/>
            </a:r>
          </a:p>
          <a:p xmlns:a="http://schemas.openxmlformats.org/drawingml/2006/main">
            <a:r>
              <a:t>Second fastest overall. Follows the wireframe and DESIGN.md colors. Rough visuals, similar to Method 3.</a:t>
            </a:r>
          </a:p>
          <a:p xmlns:a="http://schemas.openxmlformats.org/drawingml/2006/main">
            <a:r>
              <a:t>Source: the author’s follow-up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appointment uses stacked cards, as in the original sketch. Doctor rows use icons and a Demo label.</a:t>
            </a:r>
          </a:p>
          <a:p xmlns:a="http://schemas.openxmlformats.org/drawingml/2006/main">
            <a:r>
              <a:t>The Designer shows loHeader, loSearch, loHealthCategories, loUpcomingSection, and loPopularDoctorsSection.</a:t>
            </a:r>
          </a:p>
          <a:p xmlns:a="http://schemas.openxmlformats.org/drawingml/2006/main">
            <a:r>
              <a:t>Initial UI: 50m 10s. Additional cards and dummy data: 5m 12s. Total: 55m 22s.</a:t>
            </a:r>
          </a:p>
          <a:p xmlns:a="http://schemas.openxmlformats.org/drawingml/2006/main">
            <a:r>
              <a:t>The Designer capture shows fixed sections and an empty state. The runtime capture shows populated demo data. Screenshots demonstrate appearance, not all callbacks or device coverage. The runtime platform was not specified for these captures. Each runtime image is 360 x 1002 pixels.</a:t>
            </a:r>
          </a:p>
          <a:p xmlns:a="http://schemas.openxmlformats.org/drawingml/2006/main">
            <a:r>
              <a:t/>
            </a:r>
          </a:p>
          <a:p xmlns:a="http://schemas.openxmlformats.org/drawingml/2006/main">
            <a:r>
              <a:t>Sources: D:\Github\MyProject\Skill\HTML-FMX\docs\result\VERSION.2.0.0\design-time\SS-STRUKTUR-HIERARKI-MAPPINGCREATEUI.png; D:\Github\MyProject\Skill\HTML-FMX\docs\result\VERSION.2.0.0\run-time\MAPPINGCREATEUI.png; Author’s recorded timings</a:t>
            </a:r>
          </a:p>
          <a:p xmlns:a="http://schemas.openxmlformats.org/drawingml/2006/main">
            <a:r>
              <a:t/>
            </a:r>
          </a:p>
          <a:p xmlns:a="http://schemas.openxmlformats.org/drawingml/2006/main">
            <a:r>
              <a:t>Closest to the wireframe in the author’s assessment. Rough visuals and the longest total time, with no visible polish gain from separate mapping.</a:t>
            </a:r>
          </a:p>
          <a:p xmlns:a="http://schemas.openxmlformats.org/drawingml/2006/main">
            <a:r>
              <a:t>Source: the author’s follow-up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dark green palette, doctor illustrations, bookmarks, and a layered appointment card create a distinct visual interpretation.</a:t>
            </a:r>
          </a:p>
          <a:p xmlns:a="http://schemas.openxmlformats.org/drawingml/2006/main">
            <a:r>
              <a:t>PageRegion separates FooterRegion, OverlayRegion, and PageScroll. DoctorsSection contains DoctorsList.</a:t>
            </a:r>
          </a:p>
          <a:p xmlns:a="http://schemas.openxmlformats.org/drawingml/2006/main">
            <a:r>
              <a:t>Initial UI: 14m 40s. Additional cards and dummy data: 8m 53s. Total: 23m 33s.</a:t>
            </a:r>
          </a:p>
          <a:p xmlns:a="http://schemas.openxmlformats.org/drawingml/2006/main">
            <a:r>
              <a:t>The Designer capture shows fixed sections and an empty state. The runtime capture shows populated demo data. Screenshots demonstrate appearance, not all callbacks or device coverage. The runtime platform was not specified for these captures. Each runtime image is 360 x 1002 pixels.</a:t>
            </a:r>
          </a:p>
          <a:p xmlns:a="http://schemas.openxmlformats.org/drawingml/2006/main">
            <a:r>
              <a:t/>
            </a:r>
          </a:p>
          <a:p xmlns:a="http://schemas.openxmlformats.org/drawingml/2006/main">
            <a:r>
              <a:t>Sources: D:\Github\MyProject\Skill\HTML-FMX\docs\result\VERSION.2.0.0\design-time\SS-STRUKTUR-HIERARKI-HTMLHTMLTOFMX.png; D:\Github\MyProject\Skill\HTML-FMX\docs\result\VERSION.2.0.0\run-time\HTMLHTMLTOFMX.png; Author’s recorded timings</a:t>
            </a:r>
          </a:p>
          <a:p xmlns:a="http://schemas.openxmlformats.org/drawingml/2006/main">
            <a:r>
              <a:t/>
            </a:r>
          </a:p>
          <a:p xmlns:a="http://schemas.openxmlformats.org/drawingml/2006/main">
            <a:r>
              <a:t>Fastest overall, with satisfactory visuals. The palette differs because the HTML prompt did not explicitly reference DESIGN.md.</a:t>
            </a:r>
          </a:p>
          <a:p xmlns:a="http://schemas.openxmlformats.org/drawingml/2006/main">
            <a:r>
              <a:t>Source: the author’s follow-up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values are recorded in seconds and converted to minutes for the chart. Initial UI series: 1969, 1405, 3010, and 880 seconds. Additional card-work series: 366, 147, 312, and 533 seconds. The mapping workflow’s initial stage includes 496 seconds for mapping plus 2514 seconds for implementation. Chart categories retain their source sequence and are not ranked by quality. The horizontal chart displays that sequence from bottom to top. Durations do not establish visual quality, application performance, or the causes of timing differences.</a:t>
            </a:r>
          </a:p>
          <a:p xmlns:a="http://schemas.openxmlformats.org/drawingml/2006/main">
            <a:r>
              <a:t/>
            </a:r>
          </a:p>
          <a:p xmlns:a="http://schemas.openxmlformats.org/drawingml/2006/main">
            <a:r>
              <a:t>Sources: Author’s timing record in the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Totals: (32m 49s + 6m 06s) = 38m 55s. (23m 25s + 2m 27s) = 25m 52s. (8m 16s + 41m 54s + 5m 12s) = 55m 22s. (14m 40s + 8m 53s) = 23m 33s. All timings were supplied by the author. Findings apply only to this recorded experiment. The table is a native PowerPoint object.</a:t>
            </a:r>
          </a:p>
          <a:p xmlns:a="http://schemas.openxmlformats.org/drawingml/2006/main">
            <a:r>
              <a:t/>
            </a:r>
          </a:p>
          <a:p xmlns:a="http://schemas.openxmlformats.org/drawingml/2006/main">
            <a:r>
              <a:t>Sources: Author’s timing record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author considered all four initial UI results reasonably good, but each required this follow-up prompt. The reusable card already existed. The gap was in page-frame composition and loading dummy data. Sample data serves only as a local fixture. Do not generalize this gap to every use of the skill or present its proposed remedy as an already implemented change. The slide shows an English translation of the original prompt: “Tambahkan Data dummy nya dengan card yang sudah anda buat”.</a:t>
            </a:r>
          </a:p>
          <a:p xmlns:a="http://schemas.openxmlformats.org/drawingml/2006/main">
            <a:r>
              <a:t/>
            </a:r>
          </a:p>
          <a:p xmlns:a="http://schemas.openxmlformats.org/drawingml/2006/main">
            <a:r>
              <a:t>Sources: Author’s report in the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“Reasonably good” reflects the author’s assessment, not an objective score. Designer and runtime captures show visible layout and hierarchy. They do not validate all interactions, API integration, device coverage, or performance. The separate mapping workflow is not claimed to be better simply because it took longer. No claim is made that V2 has already been published as a formal GitHub Release.</a:t>
            </a:r>
          </a:p>
          <a:p xmlns:a="http://schemas.openxmlformats.org/drawingml/2006/main">
            <a:r>
              <a:t/>
            </a:r>
          </a:p>
          <a:p xmlns:a="http://schemas.openxmlformats.org/drawingml/2006/main">
            <a:r>
              <a:t>Sources: Author’s conversation; VERSION.2.0.0 screenshots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reviewing the four results, the author estimates about 90% overall similarity in component structure and hierarchy. This is an observational estimate, without a defined measurement method or a formal component-tree comparison. The author reports that Methods 1, 2, and 3 follow the DESIGN.md color rules. Method 4 uses a different palette because its HTML-generation prompt did not explicitly reference DESIGN.md. This claim concerns colors and does not assert an audit of every design rule. project/DESIGN.md defines Toss color tokens, including primary #3182f6. The conclusions apply to this experiment and its prompt context.</a:t>
            </a:r>
          </a:p>
          <a:p xmlns:a="http://schemas.openxmlformats.org/drawingml/2006/main">
            <a:r>
              <a:t/>
            </a:r>
          </a:p>
          <a:p xmlns:a="http://schemas.openxmlformats.org/drawingml/2006/main">
            <a:r>
              <a:t>Sources: the author’s follow-up assessment in this conversation. project/DESIGN.md.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visual judgments come from the author. For Method 1, “more structured” is refined to clearer visual grouping, consistent with the estimated 90% hierarchy similarity. Google Stitch provides a more complete design and set of assets. Method 1: initial UI 32m 49s + cards and dummy data 6m 06s = 38m 55s total, third fastest. Method 2: 23m 25s + 2m 27s = 25m 52s, second fastest. Method 2 follows the wireframe but has rough visuals, much like Method 3. It requires the least additional card and dummy-data work. Both follow the DESIGN.md color rules in the author’s assessment.</a:t>
            </a:r>
          </a:p>
          <a:p xmlns:a="http://schemas.openxmlformats.org/drawingml/2006/main">
            <a:r>
              <a:t/>
            </a:r>
          </a:p>
          <a:p xmlns:a="http://schemas.openxmlformats.org/drawingml/2006/main">
            <a:r>
              <a:t>Source: the author’s follow-up assessment and recorded timings in this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author considers Method 3 the closest match to the wireframe layout, while finding its visuals rough and less satisfactory. Wireframe fidelity and visual polish are different dimensions. Separate mapping did not produce a visible gain in polish in this experiment. Initial UI: 8m 16s mapping + 41m 54s implementation = 50m 10s. Additional cards and dummy data: 5m 12s. Total: 55m 22s, the longest duration. Implementation alone also took longer than the other methods, so the extra time cannot be attributed solely to the 8m 16s mapping stage. Method 4: 14m 40s + 8m 53s = 23m 33s, the shortest total. The author finds its visuals satisfactory, although its palette departs from DESIGN.md. The author explains that the HTML prompt did not explicitly reference DESIGN.md. A subsequent prompt refinement could name the file at the HTML stage, then check color consistency after FMX conversion. This is proposed follow-up work, not a newly tested result.</a:t>
            </a:r>
          </a:p>
          <a:p xmlns:a="http://schemas.openxmlformats.org/drawingml/2006/main">
            <a:r>
              <a:t/>
            </a:r>
          </a:p>
          <a:p xmlns:a="http://schemas.openxmlformats.org/drawingml/2006/main">
            <a:r>
              <a:t>Source: the author’s follow-up assessment and recorded timings in this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Closing discussion: introduce the repository as the source of the skills. The package contains instructions, references, and examples. Repository: https://github.com/dondonondon/HTML-To-Delphi-FMX. This presentation uses the author’s original screenshots and recorded timings.</a:t>
            </a:r>
          </a:p>
          <a:p xmlns:a="http://schemas.openxmlformats.org/drawingml/2006/main">
            <a:r>
              <a:t/>
            </a:r>
          </a:p>
          <a:p xmlns:a="http://schemas.openxmlformats.org/drawingml/2006/main">
            <a:r>
              <a:t>Sources: README-ID.md; https://github.com/dondonondon/HTML-To-Delphi-FMX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fc89d8a7e0e4a8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828ae9706694b15" /><Relationship Type="http://schemas.openxmlformats.org/officeDocument/2006/relationships/slideLayout" Target="/ppt/slideLayouts/slideLayout1.xml" Id="R0fc40dd3ba7a4b5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fc40dd3ba7a4b5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084e0391c244a17" /><Relationship Type="http://schemas.openxmlformats.org/officeDocument/2006/relationships/image" Target="/ppt/media/image.png" Id="R8104e149fe7540f5" /><Relationship Type="http://schemas.openxmlformats.org/officeDocument/2006/relationships/notesSlide" Target="/ppt/notesSlides/notesSlide1.xml" Id="Re1c22d62c14344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29097482d5d4542" /><Relationship Type="http://schemas.openxmlformats.org/officeDocument/2006/relationships/notesSlide" Target="/ppt/notesSlides/notesSlide2.xml" Id="R459a9e4a2ede4a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b05a0b3428a455a" /><Relationship Type="http://schemas.openxmlformats.org/officeDocument/2006/relationships/notesSlide" Target="/ppt/notesSlides/notesSlide3.xml" Id="Rb92b8dfcab19414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186c2032cdc4ed9" /><Relationship Type="http://schemas.openxmlformats.org/officeDocument/2006/relationships/image" Target="/ppt/media/image2.png" Id="Rb801a8c5675e411f" /><Relationship Type="http://schemas.openxmlformats.org/officeDocument/2006/relationships/notesSlide" Target="/ppt/notesSlides/notesSlide4.xml" Id="R80c9a77b9b5b4c3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4bd1519dac04f34" /><Relationship Type="http://schemas.openxmlformats.org/officeDocument/2006/relationships/notesSlide" Target="/ppt/notesSlides/notesSlide5.xml" Id="R81ce1a5c11fa4f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5fc3c3bef0044d5" /><Relationship Type="http://schemas.openxmlformats.org/officeDocument/2006/relationships/image" Target="/ppt/media/image3.png" Id="R96fe1c79497046ff" /><Relationship Type="http://schemas.openxmlformats.org/officeDocument/2006/relationships/notesSlide" Target="/ppt/notesSlides/notesSlide6.xml" Id="Rebc51e203b4c431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af53e0c4e3c4cee" /><Relationship Type="http://schemas.openxmlformats.org/officeDocument/2006/relationships/notesSlide" Target="/ppt/notesSlides/notesSlide7.xml" Id="R6b0cec23fdee4f3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340a54854f94ed1" /><Relationship Type="http://schemas.openxmlformats.org/officeDocument/2006/relationships/notesSlide" Target="/ppt/notesSlides/notesSlide8.xml" Id="Rdf683f5a4bae4a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c034d1ff5d343a0" /><Relationship Type="http://schemas.openxmlformats.org/officeDocument/2006/relationships/notesSlide" Target="/ppt/notesSlides/notesSlide9.xml" Id="Rd5fe721744454c3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c1ad04eb8374ded" /><Relationship Type="http://schemas.openxmlformats.org/officeDocument/2006/relationships/notesSlide" Target="/ppt/notesSlides/notesSlide10.xml" Id="Rb5ee9c7e887f43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72cbc6f1fcc48bf" /><Relationship Type="http://schemas.openxmlformats.org/officeDocument/2006/relationships/notesSlide" Target="/ppt/notesSlides/notesSlide11.xml" Id="R7b44f2824ba844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fbc8b4d31f54a99" /><Relationship Type="http://schemas.openxmlformats.org/officeDocument/2006/relationships/notesSlide" Target="/ppt/notesSlides/notesSlide12.xml" Id="Re8cd736f0fc94e6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b83eb5b735b4b44" /><Relationship Type="http://schemas.openxmlformats.org/officeDocument/2006/relationships/notesSlide" Target="/ppt/notesSlides/notesSlide13.xml" Id="R05fd2c4fd0984f6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afddec3b8924bac" /><Relationship Type="http://schemas.openxmlformats.org/officeDocument/2006/relationships/notesSlide" Target="/ppt/notesSlides/notesSlide14.xml" Id="Rc214b2ba0c0b47c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7844d104def4aff" /><Relationship Type="http://schemas.openxmlformats.org/officeDocument/2006/relationships/image" Target="/ppt/media/image4.png" Id="R74ecddc560e04dd5" /><Relationship Type="http://schemas.openxmlformats.org/officeDocument/2006/relationships/image" Target="/ppt/media/image5.png" Id="R5302d19c40bb4595" /><Relationship Type="http://schemas.openxmlformats.org/officeDocument/2006/relationships/notesSlide" Target="/ppt/notesSlides/notesSlide15.xml" Id="Rec2a1b5bb809441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2a1b4d0ff6e407f" /><Relationship Type="http://schemas.openxmlformats.org/officeDocument/2006/relationships/image" Target="/ppt/media/image6.png" Id="R6dba350ea7574b72" /><Relationship Type="http://schemas.openxmlformats.org/officeDocument/2006/relationships/image" Target="/ppt/media/image7.png" Id="Rb0cfea4a5dee4746" /><Relationship Type="http://schemas.openxmlformats.org/officeDocument/2006/relationships/notesSlide" Target="/ppt/notesSlides/notesSlide16.xml" Id="R6846ed98f2c74dc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cbc448440cd45b7" /><Relationship Type="http://schemas.openxmlformats.org/officeDocument/2006/relationships/image" Target="/ppt/media/image8.png" Id="R97b471fcee2b440c" /><Relationship Type="http://schemas.openxmlformats.org/officeDocument/2006/relationships/image" Target="/ppt/media/image9.png" Id="R817b5d8b3f3b48fc" /><Relationship Type="http://schemas.openxmlformats.org/officeDocument/2006/relationships/notesSlide" Target="/ppt/notesSlides/notesSlide17.xml" Id="Rabbe52280725478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6b988ded3ad49e6" /><Relationship Type="http://schemas.openxmlformats.org/officeDocument/2006/relationships/image" Target="/ppt/media/image10.png" Id="R10e1887b24234701" /><Relationship Type="http://schemas.openxmlformats.org/officeDocument/2006/relationships/image" Target="/ppt/media/image11.png" Id="R14f2f07bcd4749f7" /><Relationship Type="http://schemas.openxmlformats.org/officeDocument/2006/relationships/notesSlide" Target="/ppt/notesSlides/notesSlide18.xml" Id="R21b7b7c0382b492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d0a3afbe158414d" /><Relationship Type="http://schemas.openxmlformats.org/officeDocument/2006/relationships/chart" Target="/ppt/slides/charts/chart1.xml" Id="R6056d643bbcf46bf" /><Relationship Type="http://schemas.openxmlformats.org/officeDocument/2006/relationships/notesSlide" Target="/ppt/notesSlides/notesSlide19.xml" Id="Rabd869c4c8e44a5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a1f5029d5aa4a7c" /><Relationship Type="http://schemas.openxmlformats.org/officeDocument/2006/relationships/notesSlide" Target="/ppt/notesSlides/notesSlide20.xml" Id="R1fb47d6697bd49f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4b85d56616d4e61" /><Relationship Type="http://schemas.openxmlformats.org/officeDocument/2006/relationships/notesSlide" Target="/ppt/notesSlides/notesSlide21.xml" Id="Rfe277ae0a7f84b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e35335796844bfa" /><Relationship Type="http://schemas.openxmlformats.org/officeDocument/2006/relationships/notesSlide" Target="/ppt/notesSlides/notesSlide22.xml" Id="R8220ae43f8584ab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f610ae4529f4505" /><Relationship Type="http://schemas.openxmlformats.org/officeDocument/2006/relationships/notesSlide" Target="/ppt/notesSlides/notesSlide23.xml" Id="Ref52c1bf69aa490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b36db1eef0148c0" /><Relationship Type="http://schemas.openxmlformats.org/officeDocument/2006/relationships/notesSlide" Target="/ppt/notesSlides/notesSlide24.xml" Id="Rc74c351fcd8b417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46e1d07328d470f" /><Relationship Type="http://schemas.openxmlformats.org/officeDocument/2006/relationships/notesSlide" Target="/ppt/notesSlides/notesSlide25.xml" Id="R87f71e371fb0475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cb25387585d4ef9" /><Relationship Type="http://schemas.openxmlformats.org/officeDocument/2006/relationships/notesSlide" Target="/ppt/notesSlides/notesSlide26.xml" Id="R05197d3b4d1e44ea" /></Relationships>
</file>

<file path=ppt/slides/charts/chart1.xml><?xml version="1.0" encoding="utf-8"?>
<c:chartSpace xmlns:c="http://schemas.openxmlformats.org/drawingml/2006/chart">
  <c:lang val="en-US"/>
  <c:chart>
    <c:plotArea>
      <c:barChart>
        <c:barDir val="bar"/>
        <c:grouping val="stacked"/>
        <c:varyColors val="0"/>
        <c:ser>
          <c:idx val="0"/>
          <c:order val="0"/>
          <c:tx>
            <c:v>Initial UI</c:v>
          </c:tx>
          <c:spPr>
            <a:solidFill xmlns:a="http://schemas.openxmlformats.org/drawingml/2006/main">
              <a:srgbClr val="2466BE"/>
            </a:solidFill>
          </c:spPr>
          <c:cat>
            <c:strLit>
              <c:ptCount val="4"/>
              <c:pt idx="0">
                <c:v>Google Stitch + HTML</c:v>
              </c:pt>
              <c:pt idx="1">
                <c:v>Direct UI creation</c:v>
              </c:pt>
              <c:pt idx="2">
                <c:v>Mapping + Create UI</c:v>
              </c:pt>
              <c:pt idx="3">
                <c:v>Agent HTML + FMX</c:v>
              </c:pt>
            </c:strLit>
          </c:cat>
          <c:val>
            <c:numLit>
              <c:formatCode>0.0</c:formatCode>
              <c:ptCount val="4"/>
              <c:pt idx="0">
                <c:v>32.81666666666667</c:v>
              </c:pt>
              <c:pt idx="1">
                <c:v>23.416666666666668</c:v>
              </c:pt>
              <c:pt idx="2">
                <c:v>50.166666666666664</c:v>
              </c:pt>
              <c:pt idx="3">
                <c:v>14.666666666666666</c:v>
              </c:pt>
            </c:numLit>
          </c:val>
        </c:ser>
        <c:ser>
          <c:idx val="1"/>
          <c:order val="1"/>
          <c:tx>
            <c:v>Cards + dummy data</c:v>
          </c:tx>
          <c:spPr>
            <a:solidFill xmlns:a="http://schemas.openxmlformats.org/drawingml/2006/main">
              <a:srgbClr val="DA7955"/>
            </a:solidFill>
          </c:spPr>
          <c:cat>
            <c:strLit>
              <c:ptCount val="4"/>
              <c:pt idx="0">
                <c:v>Google Stitch + HTML</c:v>
              </c:pt>
              <c:pt idx="1">
                <c:v>Direct UI creation</c:v>
              </c:pt>
              <c:pt idx="2">
                <c:v>Mapping + Create UI</c:v>
              </c:pt>
              <c:pt idx="3">
                <c:v>Agent HTML + FMX</c:v>
              </c:pt>
            </c:strLit>
          </c:cat>
          <c:val>
            <c:numLit>
              <c:formatCode>0.0</c:formatCode>
              <c:ptCount val="4"/>
              <c:pt idx="0">
                <c:v>6.1</c:v>
              </c:pt>
              <c:pt idx="1">
                <c:v>2.45</c:v>
              </c:pt>
              <c:pt idx="2">
                <c:v>5.2</c:v>
              </c:pt>
              <c:pt idx="3">
                <c:v>8.883333333333333</c:v>
              </c:pt>
            </c:numLit>
          </c:val>
        </c:ser>
        <c:dLbls>
          <c:txPr>
            <a:bodyPr xmlns:a="http://schemas.openxmlformats.org/drawingml/2006/main" anchorCtr="1"/>
            <a:lstStyle xmlns:a="http://schemas.openxmlformats.org/drawingml/2006/main"/>
            <a:p xmlns:a="http://schemas.openxmlformats.org/drawingml/2006/main">
              <a:pPr>
                <a:defRPr sz="1650" b="1">
                  <a:solidFill>
                    <a:srgbClr val="FFFFFF"/>
                  </a:solidFill>
                  <a:latin typeface="Arial"/>
                  <a:ea typeface="Arial"/>
                  <a:cs typeface="Arial"/>
                </a:defRPr>
              </a:pPr>
            </a:p>
          </c:txPr>
          <c:dLblPos val="ctr"/>
          <c:showLegendKey val="0"/>
          <c:showVal val="1"/>
          <c:showCatName val="0"/>
          <c:showSerName val="0"/>
          <c:showPercent val="0"/>
          <c:showBubbleSize val="0"/>
          <c:showLeaderLines val="0"/>
        </c:dLbls>
        <c:gapWidth val="65"/>
        <c:overlap val="100"/>
        <c:axId val="48650112"/>
        <c:axId val="48672768"/>
      </c:barChart>
      <c:catAx>
        <c:axId val="48650112"/>
        <c:scaling>
          <c:orientation val="minMax"/>
        </c:scaling>
        <c:delete val="0"/>
        <c:axPos val="l"/>
        <c:majorGridlines>
          <c:spPr>
            <a:ln xmlns:a="http://schemas.openxmlformats.org/drawingml/2006/main" w="9525">
              <a:solidFill>
                <a:srgbClr val="DEE5E6"/>
              </a:solidFill>
            </a:ln>
          </c:spPr>
        </c:majorGridlines>
        <c:numFmt formatCode="0&quot; min&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800">
                <a:solidFill>
                  <a:srgbClr val="566B70"/>
                </a:solidFill>
                <a:latin typeface="Arial"/>
                <a:ea typeface="Arial"/>
                <a:cs typeface="Arial"/>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950">
                <a:solidFill>
                  <a:srgbClr val="142C31"/>
                </a:solidFill>
                <a:latin typeface="Arial"/>
                <a:ea typeface="Arial"/>
                <a:cs typeface="Arial"/>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800">
              <a:solidFill>
                <a:srgbClr val="142C31"/>
              </a:solidFill>
              <a:latin typeface="Arial"/>
              <a:ea typeface="Arial"/>
              <a:cs typeface="Arial"/>
            </a:defRPr>
          </a:pPr>
        </a:p>
      </c:txPr>
    </c:legend>
    <c:plotVisOnly val="1"/>
  </c:chart>
  <c:spPr>
    <a:solidFill xmlns:a="http://schemas.openxmlformats.org/drawingml/2006/main">
      <a:srgbClr val="FFFFFF"/>
    </a:solidFill>
  </c:spPr>
</c:chartSpace>
</file>

<file path=ppt/slides/slide1.xml><?xml version="1.0" encoding="utf-8"?>
<p:sld xmlns:p="http://schemas.openxmlformats.org/presentationml/2006/main">
  <p:cSld>
    <p:bg>
      <p:bgPr>
        <a:solidFill xmlns:a="http://schemas.openxmlformats.org/drawingml/2006/main">
          <a:srgbClr val="142C31"/>
        </a:solidFill>
      </p:bgPr>
    </p:bg>
    <p:spTree>
      <p:nvGrpSpPr>
        <p:cNvPr id="1" name=""/>
        <p:cNvGrpSpPr/>
        <p:nvPr/>
      </p:nvGrpSpPr>
      <p:grpSpPr>
        <a:xfrm xmlns:a="http://schemas.openxmlformats.org/drawingml/2006/main"/>
      </p:grpSpPr>
      <p:sp>
        <p:nvSpPr>
          <p:cNvPr id="6" name="HTML-FMX  /  V2 healthcare study">
            <a:extLst xmlns:a="http://schemas.openxmlformats.org/drawingml/2006/main">
              <a:ext uri="{FF2B5EF4-FFF2-40B4-BE49-F238E27FC236}">
                <a16:creationId xmlns:a16="http://schemas.microsoft.com/office/drawing/2014/main" id="{FE80475D-169A-4851-908C-2E11B764EA14}"/>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C6E2DE"/>
                </a:solidFill>
                <a:latin typeface="Arial"/>
                <a:ea typeface="Arial"/>
                <a:cs typeface="Arial"/>
              </a:defRPr>
            </a:pPr>
            <a:r>
              <a:rPr sz="1200" b="0">
                <a:solidFill>
                  <a:srgbClr val="C6E2DE"/>
                </a:solidFill>
                <a:latin typeface="Arial"/>
                <a:ea typeface="Arial"/>
                <a:cs typeface="Arial"/>
              </a:rPr>
              <a:t>HTML-FMX  /  V2 healthcare study</a:t>
            </a:r>
          </a:p>
        </p:txBody>
      </p:sp>
      <p:sp>
        <p:nvSpPr>
          <p:cNvPr id="2" name="01">
            <a:extLst xmlns:a="http://schemas.openxmlformats.org/drawingml/2006/main">
              <a:ext uri="{FF2B5EF4-FFF2-40B4-BE49-F238E27FC236}">
                <a16:creationId xmlns:a16="http://schemas.microsoft.com/office/drawing/2014/main" id="{6D986A9B-3DBB-484F-A633-649865768081}"/>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C6E2DE"/>
                </a:solidFill>
                <a:latin typeface="Arial"/>
                <a:ea typeface="Arial"/>
                <a:cs typeface="Arial"/>
              </a:defRPr>
            </a:pPr>
            <a:r>
              <a:rPr sz="1350" b="0">
                <a:solidFill>
                  <a:srgbClr val="C6E2DE"/>
                </a:solidFill>
                <a:latin typeface="Arial"/>
                <a:ea typeface="Arial"/>
                <a:cs typeface="Arial"/>
              </a:rPr>
              <a:t>01</a:t>
            </a:r>
          </a:p>
        </p:txBody>
      </p:sp>
      <p:sp>
        <p:nvSpPr>
          <p:cNvPr id="3" name="HTML-FMX SKILLS  /  VERSION 2">
            <a:extLst xmlns:a="http://schemas.openxmlformats.org/drawingml/2006/main">
              <a:ext uri="{FF2B5EF4-FFF2-40B4-BE49-F238E27FC236}">
                <a16:creationId xmlns:a16="http://schemas.microsoft.com/office/drawing/2014/main" id="{26172654-8E2D-4D3E-BD31-9A92A7F49376}"/>
              </a:ext>
            </a:extLst>
          </p:cNvPr>
          <p:cNvSpPr>
            <a:spLocks xmlns:a="http://schemas.openxmlformats.org/drawingml/2006/main" noGrp="1"/>
          </p:cNvSpPr>
          <p:nvPr/>
        </p:nvSpPr>
        <p:spPr>
          <a:xfrm xmlns:a="http://schemas.openxmlformats.org/drawingml/2006/main">
            <a:off x="762000" y="885825"/>
            <a:ext cx="1371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725" b="1">
                <a:solidFill>
                  <a:srgbClr val="C6E2DE"/>
                </a:solidFill>
                <a:latin typeface="Arial"/>
                <a:ea typeface="Arial"/>
                <a:cs typeface="Arial"/>
              </a:defRPr>
            </a:pPr>
            <a:r>
              <a:rPr sz="1725" b="1">
                <a:solidFill>
                  <a:srgbClr val="C6E2DE"/>
                </a:solidFill>
                <a:latin typeface="Arial"/>
                <a:ea typeface="Arial"/>
                <a:cs typeface="Arial"/>
              </a:rPr>
              <a:t>HTML-FMX SKILLS  /  VERSION 2</a:t>
            </a:r>
          </a:p>
        </p:txBody>
      </p:sp>
      <p:sp>
        <p:nvSpPr>
          <p:cNvPr id="4" name="Membangun UI FMX&#10;yang dapat dirawat&#10;dengan AI">
            <a:extLst xmlns:a="http://schemas.openxmlformats.org/drawingml/2006/main">
              <a:ext uri="{FF2B5EF4-FFF2-40B4-BE49-F238E27FC236}">
                <a16:creationId xmlns:a16="http://schemas.microsoft.com/office/drawing/2014/main" id="{C532D56B-65B2-45AA-ABD3-8A56B7F18953}"/>
              </a:ext>
            </a:extLst>
          </p:cNvPr>
          <p:cNvSpPr>
            <a:spLocks xmlns:a="http://schemas.openxmlformats.org/drawingml/2006/main" noGrp="1"/>
          </p:cNvSpPr>
          <p:nvPr/>
        </p:nvSpPr>
        <p:spPr>
          <a:xfrm xmlns:a="http://schemas.openxmlformats.org/drawingml/2006/main">
            <a:off x="762000" y="2076450"/>
            <a:ext cx="928687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4950" b="1">
                <a:solidFill>
                  <a:srgbClr val="FFFFFF"/>
                </a:solidFill>
                <a:latin typeface="Arial"/>
                <a:ea typeface="Arial"/>
                <a:cs typeface="Arial"/>
              </a:defRPr>
            </a:pPr>
            <a:r>
              <a:rPr sz="4950" b="1">
                <a:solidFill>
                  <a:srgbClr val="FFFFFF"/>
                </a:solidFill>
                <a:latin typeface="Arial"/>
                <a:ea typeface="Arial"/>
                <a:cs typeface="Arial"/>
              </a:rPr>
              <a:t>Building maintainable</a:t>
            </a:r>
          </a:p>
          <a:p xmlns:a="http://schemas.openxmlformats.org/drawingml/2006/main">
            <a:pPr>
              <a:buNone/>
              <a:defRPr sz="4950" b="1">
                <a:solidFill>
                  <a:srgbClr val="FFFFFF"/>
                </a:solidFill>
                <a:latin typeface="Arial"/>
                <a:ea typeface="Arial"/>
                <a:cs typeface="Arial"/>
              </a:defRPr>
            </a:pPr>
            <a:r>
              <a:rPr sz="4950" b="1">
                <a:solidFill>
                  <a:srgbClr val="FFFFFF"/>
                </a:solidFill>
                <a:latin typeface="Arial"/>
                <a:ea typeface="Arial"/>
                <a:cs typeface="Arial"/>
              </a:rPr>
              <a:t>FMX interfaces</a:t>
            </a:r>
          </a:p>
          <a:p xmlns:a="http://schemas.openxmlformats.org/drawingml/2006/main">
            <a:pPr>
              <a:buNone/>
              <a:defRPr sz="4950" b="1">
                <a:solidFill>
                  <a:srgbClr val="FFFFFF"/>
                </a:solidFill>
                <a:latin typeface="Arial"/>
                <a:ea typeface="Arial"/>
                <a:cs typeface="Arial"/>
              </a:defRPr>
            </a:pPr>
            <a:r>
              <a:rPr sz="4950" b="1">
                <a:solidFill>
                  <a:srgbClr val="FFFFFF"/>
                </a:solidFill>
                <a:latin typeface="Arial"/>
                <a:ea typeface="Arial"/>
                <a:cs typeface="Arial"/>
              </a:rPr>
              <a:t>with AI</a:t>
            </a:r>
          </a:p>
        </p:txBody>
      </p:sp>
      <p:sp>
        <p:nvSpPr>
          <p:cNvPr id="5" name="Studi kasus Healthcare Appointment App&#10;Satu coretan wirefram">
            <a:extLst xmlns:a="http://schemas.openxmlformats.org/drawingml/2006/main">
              <a:ext uri="{FF2B5EF4-FFF2-40B4-BE49-F238E27FC236}">
                <a16:creationId xmlns:a16="http://schemas.microsoft.com/office/drawing/2014/main" id="{B0BE2C28-65C2-48B7-88BE-21F36B557868}"/>
              </a:ext>
            </a:extLst>
          </p:cNvPr>
          <p:cNvSpPr>
            <a:spLocks xmlns:a="http://schemas.openxmlformats.org/drawingml/2006/main" noGrp="1"/>
          </p:cNvSpPr>
          <p:nvPr/>
        </p:nvSpPr>
        <p:spPr>
          <a:xfrm xmlns:a="http://schemas.openxmlformats.org/drawingml/2006/main">
            <a:off x="762000" y="5857875"/>
            <a:ext cx="947737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250" b="0">
                <a:solidFill>
                  <a:srgbClr val="C6E2DE"/>
                </a:solidFill>
                <a:latin typeface="Arial"/>
                <a:ea typeface="Arial"/>
                <a:cs typeface="Arial"/>
              </a:defRPr>
            </a:pPr>
            <a:r>
              <a:rPr sz="2250" b="0">
                <a:solidFill>
                  <a:srgbClr val="C6E2DE"/>
                </a:solidFill>
                <a:latin typeface="Arial"/>
                <a:ea typeface="Arial"/>
                <a:cs typeface="Arial"/>
              </a:rPr>
              <a:t>Healthcare Appointment App case study</a:t>
            </a:r>
          </a:p>
          <a:p xmlns:a="http://schemas.openxmlformats.org/drawingml/2006/main">
            <a:pPr>
              <a:buNone/>
              <a:defRPr sz="2250" b="0">
                <a:solidFill>
                  <a:srgbClr val="C6E2DE"/>
                </a:solidFill>
                <a:latin typeface="Arial"/>
                <a:ea typeface="Arial"/>
                <a:cs typeface="Arial"/>
              </a:defRPr>
            </a:pPr>
            <a:r>
              <a:rPr sz="2250" b="0">
                <a:solidFill>
                  <a:srgbClr val="C6E2DE"/>
                </a:solidFill>
                <a:latin typeface="Arial"/>
                <a:ea typeface="Arial"/>
                <a:cs typeface="Arial"/>
              </a:rPr>
              <a:t>One rough wireframe, four implementation workflows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104e149fe7540f5"/>
          <a:stretch xmlns:a="http://schemas.openxmlformats.org/drawingml/2006/main"/>
        </p:blipFill>
        <p:spPr>
          <a:xfrm xmlns:a="http://schemas.openxmlformats.org/drawingml/2006/main">
            <a:off x="11158316" y="1809750"/>
            <a:ext cx="2781743" cy="6000750"/>
          </a:xfrm>
          <a:prstGeom xmlns:a="http://schemas.openxmlformats.org/drawingml/2006/main" prst="rect">
            <a:avLst/>
          </a:prstGeom>
        </p:spPr>
      </p:pic>
    </p:spTree>
    <p:extLst>
      <p:ext uri="{BB962C8B-B14F-4D97-AF65-F5344CB8AC3E}">
        <p14:creationId xmlns:p14="http://schemas.microsoft.com/office/powerpoint/2010/main" val="131421943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Mengapa saya membuat skill ini">
            <a:extLst xmlns:a="http://schemas.openxmlformats.org/drawingml/2006/main">
              <a:ext uri="{FF2B5EF4-FFF2-40B4-BE49-F238E27FC236}">
                <a16:creationId xmlns:a16="http://schemas.microsoft.com/office/drawing/2014/main" id="{0D7E6961-80F2-4A78-8204-8BEDABB186A8}"/>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Why I created these skills</a:t>
            </a:r>
          </a:p>
        </p:txBody>
      </p:sp>
      <p:sp>
        <p:nvSpPr>
          <p:cNvPr id="2" name="Pengamatan pribadi saat melihat cara programmer Delphi memba">
            <a:extLst xmlns:a="http://schemas.openxmlformats.org/drawingml/2006/main">
              <a:ext uri="{FF2B5EF4-FFF2-40B4-BE49-F238E27FC236}">
                <a16:creationId xmlns:a16="http://schemas.microsoft.com/office/drawing/2014/main" id="{0721B949-D5EB-4EDF-9C6D-03129ED8E882}"/>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Personal observations on how Delphi developers build mobile FMX interfaces</a:t>
            </a:r>
          </a:p>
        </p:txBody>
      </p:sp>
      <p:sp>
        <p:nvSpPr>
          <p:cNvPr id="3" name="HTML-FMX  /  V2 healthcare study">
            <a:extLst xmlns:a="http://schemas.openxmlformats.org/drawingml/2006/main">
              <a:ext uri="{FF2B5EF4-FFF2-40B4-BE49-F238E27FC236}">
                <a16:creationId xmlns:a16="http://schemas.microsoft.com/office/drawing/2014/main" id="{548184C9-4E84-4A97-822B-6BD7098F3820}"/>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2">
            <a:extLst xmlns:a="http://schemas.openxmlformats.org/drawingml/2006/main">
              <a:ext uri="{FF2B5EF4-FFF2-40B4-BE49-F238E27FC236}">
                <a16:creationId xmlns:a16="http://schemas.microsoft.com/office/drawing/2014/main" id="{68D5AED6-D146-4896-93F4-A0AC2D96BD1F}"/>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02</a:t>
            </a:r>
          </a:p>
        </p:txBody>
      </p:sp>
      <p:sp>
        <p:nvSpPr>
          <p:cNvPr id="5" name="Kebiasaan desain desktop ikut terbawa">
            <a:extLst xmlns:a="http://schemas.openxmlformats.org/drawingml/2006/main">
              <a:ext uri="{FF2B5EF4-FFF2-40B4-BE49-F238E27FC236}">
                <a16:creationId xmlns:a16="http://schemas.microsoft.com/office/drawing/2014/main" id="{8121D087-E65A-486A-9526-5AB32DD6BA4E}"/>
              </a:ext>
            </a:extLst>
          </p:cNvPr>
          <p:cNvSpPr>
            <a:spLocks xmlns:a="http://schemas.openxmlformats.org/drawingml/2006/main" noGrp="1"/>
          </p:cNvSpPr>
          <p:nvPr/>
        </p:nvSpPr>
        <p:spPr>
          <a:xfrm xmlns:a="http://schemas.openxmlformats.org/drawingml/2006/main">
            <a:off x="762000" y="2143125"/>
            <a:ext cx="1314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007F79"/>
                </a:solidFill>
                <a:latin typeface="Arial"/>
                <a:ea typeface="Arial"/>
                <a:cs typeface="Arial"/>
              </a:defRPr>
            </a:pPr>
            <a:r>
              <a:rPr sz="2400" b="1">
                <a:solidFill>
                  <a:srgbClr val="007F79"/>
                </a:solidFill>
                <a:latin typeface="Arial"/>
                <a:ea typeface="Arial"/>
                <a:cs typeface="Arial"/>
              </a:rPr>
              <a:t>Desktop design habits carry over</a:t>
            </a:r>
          </a:p>
        </p:txBody>
      </p:sp>
      <p:sp>
        <p:nvSpPr>
          <p:cNvPr id="6" name="Ukuran kontrol, kepadatan informasi, dan penempatan elemen s">
            <a:extLst xmlns:a="http://schemas.openxmlformats.org/drawingml/2006/main">
              <a:ext uri="{FF2B5EF4-FFF2-40B4-BE49-F238E27FC236}">
                <a16:creationId xmlns:a16="http://schemas.microsoft.com/office/drawing/2014/main" id="{0A5B61EE-80C5-4A71-B435-7496247A2A1C}"/>
              </a:ext>
            </a:extLst>
          </p:cNvPr>
          <p:cNvSpPr>
            <a:spLocks xmlns:a="http://schemas.openxmlformats.org/drawingml/2006/main" noGrp="1"/>
          </p:cNvSpPr>
          <p:nvPr/>
        </p:nvSpPr>
        <p:spPr>
          <a:xfrm xmlns:a="http://schemas.openxmlformats.org/drawingml/2006/main">
            <a:off x="762000" y="2686050"/>
            <a:ext cx="13144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0">
                <a:solidFill>
                  <a:srgbClr val="142C31"/>
                </a:solidFill>
                <a:latin typeface="Arial"/>
                <a:ea typeface="Arial"/>
                <a:cs typeface="Arial"/>
              </a:defRPr>
            </a:pPr>
            <a:r>
              <a:rPr sz="2100" b="0">
                <a:solidFill>
                  <a:srgbClr val="142C31"/>
                </a:solidFill>
                <a:latin typeface="Arial"/>
                <a:ea typeface="Arial"/>
                <a:cs typeface="Arial"/>
              </a:rPr>
              <a:t>Control sizes, information density, and placement often follow VCL form conventions. Mobile screens require different layout decisions.</a:t>
            </a:r>
          </a:p>
        </p:txBody>
      </p:sp>
      <p:sp>
        <p:nvSpPr>
          <p:cNvPr id="7" name="Hierarchy sulit menjelaskan tanggung jawab">
            <a:extLst xmlns:a="http://schemas.openxmlformats.org/drawingml/2006/main">
              <a:ext uri="{FF2B5EF4-FFF2-40B4-BE49-F238E27FC236}">
                <a16:creationId xmlns:a16="http://schemas.microsoft.com/office/drawing/2014/main" id="{6112FA78-F77D-412A-A041-2B49554771C0}"/>
              </a:ext>
            </a:extLst>
          </p:cNvPr>
          <p:cNvSpPr>
            <a:spLocks xmlns:a="http://schemas.openxmlformats.org/drawingml/2006/main" noGrp="1"/>
          </p:cNvSpPr>
          <p:nvPr/>
        </p:nvSpPr>
        <p:spPr>
          <a:xfrm xmlns:a="http://schemas.openxmlformats.org/drawingml/2006/main">
            <a:off x="762000" y="4000500"/>
            <a:ext cx="1314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007F79"/>
                </a:solidFill>
                <a:latin typeface="Arial"/>
                <a:ea typeface="Arial"/>
                <a:cs typeface="Arial"/>
              </a:defRPr>
            </a:pPr>
            <a:r>
              <a:rPr sz="2400" b="1">
                <a:solidFill>
                  <a:srgbClr val="007F79"/>
                </a:solidFill>
                <a:latin typeface="Arial"/>
                <a:ea typeface="Arial"/>
                <a:cs typeface="Arial"/>
              </a:rPr>
              <a:t>The hierarchy hides responsibilities</a:t>
            </a:r>
          </a:p>
        </p:txBody>
      </p:sp>
      <p:sp>
        <p:nvSpPr>
          <p:cNvPr id="8" name="Container bertumpuk membuat developer sulit menemukan pemili">
            <a:extLst xmlns:a="http://schemas.openxmlformats.org/drawingml/2006/main">
              <a:ext uri="{FF2B5EF4-FFF2-40B4-BE49-F238E27FC236}">
                <a16:creationId xmlns:a16="http://schemas.microsoft.com/office/drawing/2014/main" id="{38775706-E8D0-43C4-B6B2-AC59C0B76D81}"/>
              </a:ext>
            </a:extLst>
          </p:cNvPr>
          <p:cNvSpPr>
            <a:spLocks xmlns:a="http://schemas.openxmlformats.org/drawingml/2006/main" noGrp="1"/>
          </p:cNvSpPr>
          <p:nvPr/>
        </p:nvSpPr>
        <p:spPr>
          <a:xfrm xmlns:a="http://schemas.openxmlformats.org/drawingml/2006/main">
            <a:off x="762000" y="4543425"/>
            <a:ext cx="13144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0">
                <a:solidFill>
                  <a:srgbClr val="142C31"/>
                </a:solidFill>
                <a:latin typeface="Arial"/>
                <a:ea typeface="Arial"/>
                <a:cs typeface="Arial"/>
              </a:defRPr>
            </a:pPr>
            <a:r>
              <a:rPr sz="2100" b="0">
                <a:solidFill>
                  <a:srgbClr val="142C31"/>
                </a:solidFill>
                <a:latin typeface="Arial"/>
                <a:ea typeface="Arial"/>
                <a:cs typeface="Arial"/>
              </a:rPr>
              <a:t>Layers of containers make it hard to identify which component owns an area and assess the impact of a layout change.</a:t>
            </a:r>
          </a:p>
        </p:txBody>
      </p:sp>
      <p:sp>
        <p:nvSpPr>
          <p:cNvPr id="9" name="Output AI membutuhkan aturan proyek">
            <a:extLst xmlns:a="http://schemas.openxmlformats.org/drawingml/2006/main">
              <a:ext uri="{FF2B5EF4-FFF2-40B4-BE49-F238E27FC236}">
                <a16:creationId xmlns:a16="http://schemas.microsoft.com/office/drawing/2014/main" id="{ADA4B05C-FE0D-4780-A964-BC97FDFB00F2}"/>
              </a:ext>
            </a:extLst>
          </p:cNvPr>
          <p:cNvSpPr>
            <a:spLocks xmlns:a="http://schemas.openxmlformats.org/drawingml/2006/main" noGrp="1"/>
          </p:cNvSpPr>
          <p:nvPr/>
        </p:nvSpPr>
        <p:spPr>
          <a:xfrm xmlns:a="http://schemas.openxmlformats.org/drawingml/2006/main">
            <a:off x="762000" y="5857875"/>
            <a:ext cx="1314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007F79"/>
                </a:solidFill>
                <a:latin typeface="Arial"/>
                <a:ea typeface="Arial"/>
                <a:cs typeface="Arial"/>
              </a:defRPr>
            </a:pPr>
            <a:r>
              <a:rPr sz="2400" b="1">
                <a:solidFill>
                  <a:srgbClr val="007F79"/>
                </a:solidFill>
                <a:latin typeface="Arial"/>
                <a:ea typeface="Arial"/>
                <a:cs typeface="Arial"/>
              </a:rPr>
              <a:t>AI output needs project rules</a:t>
            </a:r>
          </a:p>
        </p:txBody>
      </p:sp>
      <p:sp>
        <p:nvSpPr>
          <p:cNvPr id="10" name="Developer tetap perlu memahami, mengedit, dan menghubungkan ">
            <a:extLst xmlns:a="http://schemas.openxmlformats.org/drawingml/2006/main">
              <a:ext uri="{FF2B5EF4-FFF2-40B4-BE49-F238E27FC236}">
                <a16:creationId xmlns:a16="http://schemas.microsoft.com/office/drawing/2014/main" id="{41F0C53D-E572-42F0-91E9-1E7A747CC6FF}"/>
              </a:ext>
            </a:extLst>
          </p:cNvPr>
          <p:cNvSpPr>
            <a:spLocks xmlns:a="http://schemas.openxmlformats.org/drawingml/2006/main" noGrp="1"/>
          </p:cNvSpPr>
          <p:nvPr/>
        </p:nvSpPr>
        <p:spPr>
          <a:xfrm xmlns:a="http://schemas.openxmlformats.org/drawingml/2006/main">
            <a:off x="762000" y="6400800"/>
            <a:ext cx="13144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0">
                <a:solidFill>
                  <a:srgbClr val="142C31"/>
                </a:solidFill>
                <a:latin typeface="Arial"/>
                <a:ea typeface="Arial"/>
                <a:cs typeface="Arial"/>
              </a:defRPr>
            </a:pPr>
            <a:r>
              <a:rPr sz="2100" b="0">
                <a:solidFill>
                  <a:srgbClr val="142C31"/>
                </a:solidFill>
                <a:latin typeface="Arial"/>
                <a:ea typeface="Arial"/>
                <a:cs typeface="Arial"/>
              </a:rPr>
              <a:t>Developers still need to understand, edit, and integrate the generated UI into an existing Delphi application.</a:t>
            </a:r>
          </a:p>
        </p:txBody>
      </p:sp>
    </p:spTree>
    <p:extLst>
      <p:ext uri="{BB962C8B-B14F-4D97-AF65-F5344CB8AC3E}">
        <p14:creationId xmlns:p14="http://schemas.microsoft.com/office/powerpoint/2010/main" val="82752129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Hierarchy mengikuti fungsi UI">
            <a:extLst xmlns:a="http://schemas.openxmlformats.org/drawingml/2006/main">
              <a:ext uri="{FF2B5EF4-FFF2-40B4-BE49-F238E27FC236}">
                <a16:creationId xmlns:a16="http://schemas.microsoft.com/office/drawing/2014/main" id="{52C246C8-68CD-4128-9245-794AE7B55D7B}"/>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The hierarchy follows UI responsibilities</a:t>
            </a:r>
          </a:p>
        </p:txBody>
      </p:sp>
      <p:sp>
        <p:nvSpPr>
          <p:cNvPr id="2" name="Setiap container memiliki alasan untuk layout, grouping, scr">
            <a:extLst xmlns:a="http://schemas.openxmlformats.org/drawingml/2006/main">
              <a:ext uri="{FF2B5EF4-FFF2-40B4-BE49-F238E27FC236}">
                <a16:creationId xmlns:a16="http://schemas.microsoft.com/office/drawing/2014/main" id="{1FB36BC6-ACA9-43D9-9D61-05DEA29E0B41}"/>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Every container serves a purpose in layout, grouping, scrolling, or interaction</a:t>
            </a:r>
          </a:p>
        </p:txBody>
      </p:sp>
      <p:sp>
        <p:nvSpPr>
          <p:cNvPr id="3" name="HTML-FMX  /  V2 healthcare study">
            <a:extLst xmlns:a="http://schemas.openxmlformats.org/drawingml/2006/main">
              <a:ext uri="{FF2B5EF4-FFF2-40B4-BE49-F238E27FC236}">
                <a16:creationId xmlns:a16="http://schemas.microsoft.com/office/drawing/2014/main" id="{B4A72CAD-1B3C-45E0-B0D1-D61E96CB18C1}"/>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3">
            <a:extLst xmlns:a="http://schemas.openxmlformats.org/drawingml/2006/main">
              <a:ext uri="{FF2B5EF4-FFF2-40B4-BE49-F238E27FC236}">
                <a16:creationId xmlns:a16="http://schemas.microsoft.com/office/drawing/2014/main" id="{43A95E04-D8E1-4A82-AEF0-E87CFD1A175A}"/>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03</a:t>
            </a:r>
          </a:p>
        </p:txBody>
      </p:sp>
      <p:sp>
        <p:nvSpPr>
          <p:cNvPr id="5" name="Section halaman">
            <a:extLst xmlns:a="http://schemas.openxmlformats.org/drawingml/2006/main">
              <a:ext uri="{FF2B5EF4-FFF2-40B4-BE49-F238E27FC236}">
                <a16:creationId xmlns:a16="http://schemas.microsoft.com/office/drawing/2014/main" id="{AC1101A2-59FE-459E-B8FD-E4278A858FC8}"/>
              </a:ext>
            </a:extLst>
          </p:cNvPr>
          <p:cNvSpPr>
            <a:spLocks xmlns:a="http://schemas.openxmlformats.org/drawingml/2006/main" noGrp="1"/>
          </p:cNvSpPr>
          <p:nvPr/>
        </p:nvSpPr>
        <p:spPr>
          <a:xfrm xmlns:a="http://schemas.openxmlformats.org/drawingml/2006/main">
            <a:off x="762000" y="2247900"/>
            <a:ext cx="609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Page sections</a:t>
            </a:r>
          </a:p>
        </p:txBody>
      </p:sp>
      <p:sp>
        <p:nvSpPr>
          <p:cNvPr id="6" name="Header, pencarian, kategori, appointment, daftar dokter, dan">
            <a:extLst xmlns:a="http://schemas.openxmlformats.org/drawingml/2006/main">
              <a:ext uri="{FF2B5EF4-FFF2-40B4-BE49-F238E27FC236}">
                <a16:creationId xmlns:a16="http://schemas.microsoft.com/office/drawing/2014/main" id="{39571C6D-C589-40EF-88DF-8A807D6E7717}"/>
              </a:ext>
            </a:extLst>
          </p:cNvPr>
          <p:cNvSpPr>
            <a:spLocks xmlns:a="http://schemas.openxmlformats.org/drawingml/2006/main" noGrp="1"/>
          </p:cNvSpPr>
          <p:nvPr/>
        </p:nvSpPr>
        <p:spPr>
          <a:xfrm xmlns:a="http://schemas.openxmlformats.org/drawingml/2006/main">
            <a:off x="762000" y="2952750"/>
            <a:ext cx="6286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The header, search, categories, appointment, doctor list, and bottom navigation each have clear component ownership.</a:t>
            </a:r>
          </a:p>
        </p:txBody>
      </p:sp>
      <p:sp>
        <p:nvSpPr>
          <p:cNvPr id="7" name="Komponen tetap">
            <a:extLst xmlns:a="http://schemas.openxmlformats.org/drawingml/2006/main">
              <a:ext uri="{FF2B5EF4-FFF2-40B4-BE49-F238E27FC236}">
                <a16:creationId xmlns:a16="http://schemas.microsoft.com/office/drawing/2014/main" id="{87BD7324-1B57-43E7-94D9-F85B0ED5C7A9}"/>
              </a:ext>
            </a:extLst>
          </p:cNvPr>
          <p:cNvSpPr>
            <a:spLocks xmlns:a="http://schemas.openxmlformats.org/drawingml/2006/main" noGrp="1"/>
          </p:cNvSpPr>
          <p:nvPr/>
        </p:nvSpPr>
        <p:spPr>
          <a:xfrm xmlns:a="http://schemas.openxmlformats.org/drawingml/2006/main">
            <a:off x="762000" y="5162550"/>
            <a:ext cx="609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Fixed components</a:t>
            </a:r>
          </a:p>
        </p:txBody>
      </p:sp>
      <p:sp>
        <p:nvSpPr>
          <p:cNvPr id="8" name="Kontrol dan susunan tetap berada di .fmx agar developer dapa">
            <a:extLst xmlns:a="http://schemas.openxmlformats.org/drawingml/2006/main">
              <a:ext uri="{FF2B5EF4-FFF2-40B4-BE49-F238E27FC236}">
                <a16:creationId xmlns:a16="http://schemas.microsoft.com/office/drawing/2014/main" id="{D110347B-B0F9-4F5B-BA51-4833D743D7CB}"/>
              </a:ext>
            </a:extLst>
          </p:cNvPr>
          <p:cNvSpPr>
            <a:spLocks xmlns:a="http://schemas.openxmlformats.org/drawingml/2006/main" noGrp="1"/>
          </p:cNvSpPr>
          <p:nvPr/>
        </p:nvSpPr>
        <p:spPr>
          <a:xfrm xmlns:a="http://schemas.openxmlformats.org/drawingml/2006/main">
            <a:off x="762000" y="5857875"/>
            <a:ext cx="6286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Fixed controls and layouts remain in .fmx so developers can edit them in the RAD Studio Designer.</a:t>
            </a:r>
          </a:p>
        </p:txBody>
      </p:sp>
      <p:sp>
        <p:nvSpPr>
          <p:cNvPr id="9" name="Data berulang">
            <a:extLst xmlns:a="http://schemas.openxmlformats.org/drawingml/2006/main">
              <a:ext uri="{FF2B5EF4-FFF2-40B4-BE49-F238E27FC236}">
                <a16:creationId xmlns:a16="http://schemas.microsoft.com/office/drawing/2014/main" id="{2D62913A-0ED4-4060-A70E-2234506DD2D7}"/>
              </a:ext>
            </a:extLst>
          </p:cNvPr>
          <p:cNvSpPr>
            <a:spLocks xmlns:a="http://schemas.openxmlformats.org/drawingml/2006/main" noGrp="1"/>
          </p:cNvSpPr>
          <p:nvPr/>
        </p:nvSpPr>
        <p:spPr>
          <a:xfrm xmlns:a="http://schemas.openxmlformats.org/drawingml/2006/main">
            <a:off x="8334375" y="2247900"/>
            <a:ext cx="609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Repeated data</a:t>
            </a:r>
          </a:p>
        </p:txBody>
      </p:sp>
      <p:sp>
        <p:nvSpPr>
          <p:cNvPr id="10" name="Daftar dokter memakai reusable card. Page frame membuat item">
            <a:extLst xmlns:a="http://schemas.openxmlformats.org/drawingml/2006/main">
              <a:ext uri="{FF2B5EF4-FFF2-40B4-BE49-F238E27FC236}">
                <a16:creationId xmlns:a16="http://schemas.microsoft.com/office/drawing/2014/main" id="{4505FB6C-027D-4DC7-954B-6DDF5FBA5141}"/>
              </a:ext>
            </a:extLst>
          </p:cNvPr>
          <p:cNvSpPr>
            <a:spLocks xmlns:a="http://schemas.openxmlformats.org/drawingml/2006/main" noGrp="1"/>
          </p:cNvSpPr>
          <p:nvPr/>
        </p:nvSpPr>
        <p:spPr>
          <a:xfrm xmlns:a="http://schemas.openxmlformats.org/drawingml/2006/main">
            <a:off x="8334375" y="2952750"/>
            <a:ext cx="595312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The doctor list uses a reusable card. The page frame creates list items and populates each card instance with data.</a:t>
            </a:r>
          </a:p>
        </p:txBody>
      </p:sp>
      <p:sp>
        <p:nvSpPr>
          <p:cNvPr id="11" name="TListBox&#10;  TListBoxItem&#10;    DoctorCard: TFrame">
            <a:extLst xmlns:a="http://schemas.openxmlformats.org/drawingml/2006/main">
              <a:ext uri="{FF2B5EF4-FFF2-40B4-BE49-F238E27FC236}">
                <a16:creationId xmlns:a16="http://schemas.microsoft.com/office/drawing/2014/main" id="{AF0EBD68-CD30-4347-809C-64C2F0D4306A}"/>
              </a:ext>
            </a:extLst>
          </p:cNvPr>
          <p:cNvSpPr>
            <a:spLocks xmlns:a="http://schemas.openxmlformats.org/drawingml/2006/main" noGrp="1"/>
          </p:cNvSpPr>
          <p:nvPr/>
        </p:nvSpPr>
        <p:spPr>
          <a:xfrm xmlns:a="http://schemas.openxmlformats.org/drawingml/2006/main">
            <a:off x="8334375" y="5219700"/>
            <a:ext cx="5953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142C31"/>
                </a:solidFill>
                <a:latin typeface="Arial"/>
                <a:ea typeface="Arial"/>
                <a:cs typeface="Arial"/>
              </a:defRPr>
            </a:pPr>
            <a:r>
              <a:rPr sz="2625" b="1">
                <a:solidFill>
                  <a:srgbClr val="142C31"/>
                </a:solidFill>
                <a:latin typeface="Arial"/>
                <a:ea typeface="Arial"/>
                <a:cs typeface="Arial"/>
              </a:rPr>
              <a:t>TListBox</a:t>
            </a:r>
          </a:p>
          <a:p xmlns:a="http://schemas.openxmlformats.org/drawingml/2006/main">
            <a:pPr>
              <a:buNone/>
              <a:defRPr sz="2625" b="1">
                <a:solidFill>
                  <a:srgbClr val="142C31"/>
                </a:solidFill>
                <a:latin typeface="Arial"/>
                <a:ea typeface="Arial"/>
                <a:cs typeface="Arial"/>
              </a:defRPr>
            </a:pPr>
            <a:r>
              <a:rPr sz="2625" b="1">
                <a:solidFill>
                  <a:srgbClr val="142C31"/>
                </a:solidFill>
                <a:latin typeface="Arial"/>
                <a:ea typeface="Arial"/>
                <a:cs typeface="Arial"/>
              </a:rPr>
              <a:t>  TListBoxItem</a:t>
            </a:r>
          </a:p>
          <a:p xmlns:a="http://schemas.openxmlformats.org/drawingml/2006/main">
            <a:pPr>
              <a:buNone/>
              <a:defRPr sz="2625" b="1">
                <a:solidFill>
                  <a:srgbClr val="142C31"/>
                </a:solidFill>
                <a:latin typeface="Arial"/>
                <a:ea typeface="Arial"/>
                <a:cs typeface="Arial"/>
              </a:defRPr>
            </a:pPr>
            <a:r>
              <a:rPr sz="2625" b="1">
                <a:solidFill>
                  <a:srgbClr val="142C31"/>
                </a:solidFill>
                <a:latin typeface="Arial"/>
                <a:ea typeface="Arial"/>
                <a:cs typeface="Arial"/>
              </a:rPr>
              <a:t>    DoctorCard: TFrame</a:t>
            </a:r>
          </a:p>
        </p:txBody>
      </p:sp>
    </p:spTree>
    <p:extLst>
      <p:ext uri="{BB962C8B-B14F-4D97-AF65-F5344CB8AC3E}">
        <p14:creationId xmlns:p14="http://schemas.microsoft.com/office/powerpoint/2010/main" val="8070399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V1: NovaPOS dari Google Stitch">
            <a:extLst xmlns:a="http://schemas.openxmlformats.org/drawingml/2006/main">
              <a:ext uri="{FF2B5EF4-FFF2-40B4-BE49-F238E27FC236}">
                <a16:creationId xmlns:a16="http://schemas.microsoft.com/office/drawing/2014/main" id="{DAF4302D-F989-4C76-822A-4A520D844A2F}"/>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V1: NovaPOS generated with Google Stitch</a:t>
            </a:r>
          </a:p>
        </p:txBody>
      </p:sp>
      <p:sp>
        <p:nvSpPr>
          <p:cNvPr id="2" name="Desain HTML/CSS menjadi acuan visual untuk UI Delphi FireMon">
            <a:extLst xmlns:a="http://schemas.openxmlformats.org/drawingml/2006/main">
              <a:ext uri="{FF2B5EF4-FFF2-40B4-BE49-F238E27FC236}">
                <a16:creationId xmlns:a16="http://schemas.microsoft.com/office/drawing/2014/main" id="{C27B4A59-B728-44E5-A70E-7E88D965DD79}"/>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An HTML/CSS design provides the visual reference for native Delphi FireMonkey UI</a:t>
            </a:r>
          </a:p>
        </p:txBody>
      </p:sp>
      <p:sp>
        <p:nvSpPr>
          <p:cNvPr id="3" name="HTML-FMX  /  V2 healthcare study">
            <a:extLst xmlns:a="http://schemas.openxmlformats.org/drawingml/2006/main">
              <a:ext uri="{FF2B5EF4-FFF2-40B4-BE49-F238E27FC236}">
                <a16:creationId xmlns:a16="http://schemas.microsoft.com/office/drawing/2014/main" id="{EE533524-D11A-4894-BEAC-CA5FDFCDED77}"/>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4">
            <a:extLst xmlns:a="http://schemas.openxmlformats.org/drawingml/2006/main">
              <a:ext uri="{FF2B5EF4-FFF2-40B4-BE49-F238E27FC236}">
                <a16:creationId xmlns:a16="http://schemas.microsoft.com/office/drawing/2014/main" id="{78AF0DCA-BAD1-4105-94EC-5D3B16735F6A}"/>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04</a:t>
            </a:r>
          </a:p>
        </p:txBody>
      </p:sp>
      <p:sp>
        <p:nvSpPr>
          <p:cNvPr id="5" name="Eksperimen pertama">
            <a:extLst xmlns:a="http://schemas.openxmlformats.org/drawingml/2006/main">
              <a:ext uri="{FF2B5EF4-FFF2-40B4-BE49-F238E27FC236}">
                <a16:creationId xmlns:a16="http://schemas.microsoft.com/office/drawing/2014/main" id="{6E1E03BF-FA66-4933-8F6A-390DBBEA7E99}"/>
              </a:ext>
            </a:extLst>
          </p:cNvPr>
          <p:cNvSpPr>
            <a:spLocks xmlns:a="http://schemas.openxmlformats.org/drawingml/2006/main" noGrp="1"/>
          </p:cNvSpPr>
          <p:nvPr/>
        </p:nvSpPr>
        <p:spPr>
          <a:xfrm xmlns:a="http://schemas.openxmlformats.org/drawingml/2006/main">
            <a:off x="762000" y="2314575"/>
            <a:ext cx="733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The first experiment</a:t>
            </a:r>
          </a:p>
        </p:txBody>
      </p:sp>
      <p:sp>
        <p:nvSpPr>
          <p:cNvPr id="6" name="Saya generate NovaPOS dengan Google Stitch, ekspor HTML, lal">
            <a:extLst xmlns:a="http://schemas.openxmlformats.org/drawingml/2006/main">
              <a:ext uri="{FF2B5EF4-FFF2-40B4-BE49-F238E27FC236}">
                <a16:creationId xmlns:a16="http://schemas.microsoft.com/office/drawing/2014/main" id="{01EA60B5-B667-435C-BABB-F0CD15AB568B}"/>
              </a:ext>
            </a:extLst>
          </p:cNvPr>
          <p:cNvSpPr>
            <a:spLocks xmlns:a="http://schemas.openxmlformats.org/drawingml/2006/main" noGrp="1"/>
          </p:cNvSpPr>
          <p:nvPr/>
        </p:nvSpPr>
        <p:spPr>
          <a:xfrm xmlns:a="http://schemas.openxmlformats.org/drawingml/2006/main">
            <a:off x="762000" y="3000375"/>
            <a:ext cx="7429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I generated NovaPOS with Google Stitch, exported the HTML, and applied the html-to-fmx workflow.</a:t>
            </a:r>
          </a:p>
        </p:txBody>
      </p:sp>
      <p:sp>
        <p:nvSpPr>
          <p:cNvPr id="7" name="Tiga skill awal">
            <a:extLst xmlns:a="http://schemas.openxmlformats.org/drawingml/2006/main">
              <a:ext uri="{FF2B5EF4-FFF2-40B4-BE49-F238E27FC236}">
                <a16:creationId xmlns:a16="http://schemas.microsoft.com/office/drawing/2014/main" id="{19BD47E7-576D-44CB-AE36-03501409D850}"/>
              </a:ext>
            </a:extLst>
          </p:cNvPr>
          <p:cNvSpPr>
            <a:spLocks xmlns:a="http://schemas.openxmlformats.org/drawingml/2006/main" noGrp="1"/>
          </p:cNvSpPr>
          <p:nvPr/>
        </p:nvSpPr>
        <p:spPr>
          <a:xfrm xmlns:a="http://schemas.openxmlformats.org/drawingml/2006/main">
            <a:off x="762000" y="4933950"/>
            <a:ext cx="733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The original three skills</a:t>
            </a:r>
          </a:p>
        </p:txBody>
      </p:sp>
      <p:sp>
        <p:nvSpPr>
          <p:cNvPr id="8" name="html-to-fmx-mapping&#10;css-to-fmx-style&#10;html-to-fmx">
            <a:extLst xmlns:a="http://schemas.openxmlformats.org/drawingml/2006/main">
              <a:ext uri="{FF2B5EF4-FFF2-40B4-BE49-F238E27FC236}">
                <a16:creationId xmlns:a16="http://schemas.microsoft.com/office/drawing/2014/main" id="{048234C6-5701-4036-BB79-8B7DBBD98C48}"/>
              </a:ext>
            </a:extLst>
          </p:cNvPr>
          <p:cNvSpPr>
            <a:spLocks xmlns:a="http://schemas.openxmlformats.org/drawingml/2006/main" noGrp="1"/>
          </p:cNvSpPr>
          <p:nvPr/>
        </p:nvSpPr>
        <p:spPr>
          <a:xfrm xmlns:a="http://schemas.openxmlformats.org/drawingml/2006/main">
            <a:off x="762000" y="5619750"/>
            <a:ext cx="7429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html-to-fmx-mapping</a:t>
            </a:r>
          </a:p>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css-to-fmx-style</a:t>
            </a:r>
          </a:p>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html-to-fmx</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b801a8c5675e411f"/>
          <a:stretch xmlns:a="http://schemas.openxmlformats.org/drawingml/2006/main"/>
        </p:blipFill>
        <p:spPr>
          <a:xfrm xmlns:a="http://schemas.openxmlformats.org/drawingml/2006/main">
            <a:off x="10514740" y="1790700"/>
            <a:ext cx="2735396" cy="5972175"/>
          </a:xfrm>
          <a:prstGeom xmlns:a="http://schemas.openxmlformats.org/drawingml/2006/main" prst="rect">
            <a:avLst/>
          </a:prstGeom>
        </p:spPr>
      </p:pic>
      <p:sp>
        <p:nvSpPr>
          <p:cNvPr id="10" name="Referensi HTML NovaPOS">
            <a:extLst xmlns:a="http://schemas.openxmlformats.org/drawingml/2006/main">
              <a:ext uri="{FF2B5EF4-FFF2-40B4-BE49-F238E27FC236}">
                <a16:creationId xmlns:a16="http://schemas.microsoft.com/office/drawing/2014/main" id="{30647653-885C-4693-A5F3-993733CAD21A}"/>
              </a:ext>
            </a:extLst>
          </p:cNvPr>
          <p:cNvSpPr>
            <a:spLocks xmlns:a="http://schemas.openxmlformats.org/drawingml/2006/main" noGrp="1"/>
          </p:cNvSpPr>
          <p:nvPr/>
        </p:nvSpPr>
        <p:spPr>
          <a:xfrm xmlns:a="http://schemas.openxmlformats.org/drawingml/2006/main">
            <a:off x="9906000" y="7800975"/>
            <a:ext cx="39528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425" b="0">
                <a:solidFill>
                  <a:srgbClr val="566B70"/>
                </a:solidFill>
                <a:latin typeface="Arial"/>
                <a:ea typeface="Arial"/>
                <a:cs typeface="Arial"/>
              </a:defRPr>
            </a:pPr>
            <a:r>
              <a:rPr sz="1425" b="0">
                <a:solidFill>
                  <a:srgbClr val="566B70"/>
                </a:solidFill>
                <a:latin typeface="Arial"/>
                <a:ea typeface="Arial"/>
                <a:cs typeface="Arial"/>
              </a:rPr>
              <a:t>NovaPOS HTML reference</a:t>
            </a:r>
          </a:p>
        </p:txBody>
      </p:sp>
    </p:spTree>
    <p:extLst>
      <p:ext uri="{BB962C8B-B14F-4D97-AF65-F5344CB8AC3E}">
        <p14:creationId xmlns:p14="http://schemas.microsoft.com/office/powerpoint/2010/main" val="177338488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V2 memperluas input dan tahap review">
            <a:extLst xmlns:a="http://schemas.openxmlformats.org/drawingml/2006/main">
              <a:ext uri="{FF2B5EF4-FFF2-40B4-BE49-F238E27FC236}">
                <a16:creationId xmlns:a16="http://schemas.microsoft.com/office/drawing/2014/main" id="{88C66229-5B40-433C-9DD9-616051B2BEAE}"/>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V2 expands input options and UI review</a:t>
            </a:r>
          </a:p>
        </p:txBody>
      </p:sp>
      <p:sp>
        <p:nvSpPr>
          <p:cNvPr id="2" name="Enam skill berbagi aturan native FMX, design-time editing, d">
            <a:extLst xmlns:a="http://schemas.openxmlformats.org/drawingml/2006/main">
              <a:ext uri="{FF2B5EF4-FFF2-40B4-BE49-F238E27FC236}">
                <a16:creationId xmlns:a16="http://schemas.microsoft.com/office/drawing/2014/main" id="{5DDF531E-DBA8-4BBF-AF56-010DB5582C20}"/>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Six skills share native FMX rules, design-time editing, and mapping documentation</a:t>
            </a:r>
          </a:p>
        </p:txBody>
      </p:sp>
      <p:sp>
        <p:nvSpPr>
          <p:cNvPr id="3" name="HTML-FMX  /  V2 healthcare study">
            <a:extLst xmlns:a="http://schemas.openxmlformats.org/drawingml/2006/main">
              <a:ext uri="{FF2B5EF4-FFF2-40B4-BE49-F238E27FC236}">
                <a16:creationId xmlns:a16="http://schemas.microsoft.com/office/drawing/2014/main" id="{AAF97E94-ED57-42E3-87BE-B227DC72954B}"/>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5">
            <a:extLst xmlns:a="http://schemas.openxmlformats.org/drawingml/2006/main">
              <a:ext uri="{FF2B5EF4-FFF2-40B4-BE49-F238E27FC236}">
                <a16:creationId xmlns:a16="http://schemas.microsoft.com/office/drawing/2014/main" id="{5A4AD704-5A08-427E-8670-BF1CD449AD28}"/>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05</a:t>
            </a:r>
          </a:p>
        </p:txBody>
      </p:sp>
      <p:graphicFrame>
        <p:nvGraphicFramePr>
          <p:cNvPr id="13" name=""/>
          <p:cNvGraphicFramePr/>
          <p:nvPr/>
        </p:nvGraphicFramePr>
        <p:xfrm>
          <a:off xmlns:a="http://schemas.openxmlformats.org/drawingml/2006/main" x="762000" y="1990725"/>
          <a:ext xmlns:a="http://schemas.openxmlformats.org/drawingml/2006/main" cx="13716000" cy="5429250"/>
        </p:xfrm>
        <a:graphic xmlns:a="http://schemas.openxmlformats.org/drawingml/2006/main">
          <a:graphicData uri="http://schemas.openxmlformats.org/drawingml/2006/table">
            <a:tbl>
              <a:tblPr/>
              <a:tblGrid>
                <a:gridCol w="5286375"/>
                <a:gridCol w="8429625"/>
              </a:tblGrid>
              <a:tr h="775607">
                <a:tc>
                  <a:txBody>
                    <a:bodyPr>
                      <a:noAutofit/>
                    </a:bodyPr>
                    <a:lstStyle/>
                    <a:p>
                      <a:r>
                        <a:rPr sz="1950" b="1">
                          <a:solidFill>
                            <a:srgbClr val="FFFFFF"/>
                          </a:solidFill>
                          <a:latin typeface="Arial"/>
                          <a:ea typeface="Arial"/>
                          <a:cs typeface="Arial"/>
                        </a:rPr>
                        <a:t>Skill</a:t>
                      </a:r>
                    </a:p>
                  </a:txBody>
                  <a:tcPr marL="190500" marR="171450" marT="152400" marB="114300" anchor="ctr">
                    <a:solidFill>
                      <a:srgbClr val="142C31"/>
                    </a:solidFill>
                  </a:tcPr>
                </a:tc>
                <a:tc>
                  <a:txBody>
                    <a:bodyPr>
                      <a:noAutofit/>
                    </a:bodyPr>
                    <a:lstStyle/>
                    <a:p>
                      <a:r>
                        <a:rPr sz="1950" b="1">
                          <a:solidFill>
                            <a:srgbClr val="FFFFFF"/>
                          </a:solidFill>
                          <a:latin typeface="Arial"/>
                          <a:ea typeface="Arial"/>
                          <a:cs typeface="Arial"/>
                        </a:rPr>
                        <a:t>Purpose</a:t>
                      </a:r>
                    </a:p>
                  </a:txBody>
                  <a:tcPr marL="190500" marR="171450" marT="152400" marB="114300" anchor="ctr">
                    <a:solidFill>
                      <a:srgbClr val="142C31"/>
                    </a:solidFill>
                  </a:tcPr>
                </a:tc>
              </a:tr>
              <a:tr h="775607">
                <a:tc>
                  <a:txBody>
                    <a:bodyPr>
                      <a:noAutofit/>
                    </a:bodyPr>
                    <a:lstStyle/>
                    <a:p>
                      <a:r>
                        <a:rPr sz="1950" b="1">
                          <a:solidFill>
                            <a:srgbClr val="142C31"/>
                          </a:solidFill>
                          <a:latin typeface="Arial"/>
                          <a:ea typeface="Arial"/>
                          <a:cs typeface="Arial"/>
                        </a:rPr>
                        <a:t>html-to-fmx-mapping</a:t>
                      </a:r>
                    </a:p>
                  </a:txBody>
                  <a:tcPr marL="190500" marR="171450" marT="152400" marB="114300" anchor="ctr">
                    <a:solidFill>
                      <a:srgbClr val="F5F7F7"/>
                    </a:solidFill>
                  </a:tcPr>
                </a:tc>
                <a:tc>
                  <a:txBody>
                    <a:bodyPr>
                      <a:noAutofit/>
                    </a:bodyPr>
                    <a:lstStyle/>
                    <a:p>
                      <a:r>
                        <a:rPr sz="1950" b="0">
                          <a:solidFill>
                            <a:srgbClr val="142C31"/>
                          </a:solidFill>
                          <a:latin typeface="Arial"/>
                          <a:ea typeface="Arial"/>
                          <a:cs typeface="Arial"/>
                        </a:rPr>
                        <a:t>Map HTML to an FMX component hierarchy</a:t>
                      </a:r>
                    </a:p>
                  </a:txBody>
                  <a:tcPr marL="190500" marR="171450" marT="152400" marB="114300" anchor="ctr">
                    <a:solidFill>
                      <a:srgbClr val="F5F7F7"/>
                    </a:solidFill>
                  </a:tcPr>
                </a:tc>
              </a:tr>
              <a:tr h="775607">
                <a:tc>
                  <a:txBody>
                    <a:bodyPr>
                      <a:noAutofit/>
                    </a:bodyPr>
                    <a:lstStyle/>
                    <a:p>
                      <a:r>
                        <a:rPr sz="1950" b="1">
                          <a:solidFill>
                            <a:srgbClr val="142C31"/>
                          </a:solidFill>
                          <a:latin typeface="Arial"/>
                          <a:ea typeface="Arial"/>
                          <a:cs typeface="Arial"/>
                        </a:rPr>
                        <a:t>screenshot-to-fmx-mapping</a:t>
                      </a:r>
                    </a:p>
                  </a:txBody>
                  <a:tcPr marL="190500" marR="171450" marT="152400" marB="114300" anchor="ctr">
                    <a:solidFill>
                      <a:srgbClr val="FFFFFF"/>
                    </a:solidFill>
                  </a:tcPr>
                </a:tc>
                <a:tc>
                  <a:txBody>
                    <a:bodyPr>
                      <a:noAutofit/>
                    </a:bodyPr>
                    <a:lstStyle/>
                    <a:p>
                      <a:r>
                        <a:rPr sz="1950" b="0">
                          <a:solidFill>
                            <a:srgbClr val="142C31"/>
                          </a:solidFill>
                          <a:latin typeface="Arial"/>
                          <a:ea typeface="Arial"/>
                          <a:cs typeface="Arial"/>
                        </a:rPr>
                        <a:t>Map a screenshot or wireframe</a:t>
                      </a:r>
                    </a:p>
                  </a:txBody>
                  <a:tcPr marL="190500" marR="171450" marT="152400" marB="114300" anchor="ctr">
                    <a:solidFill>
                      <a:srgbClr val="FFFFFF"/>
                    </a:solidFill>
                  </a:tcPr>
                </a:tc>
              </a:tr>
              <a:tr h="775607">
                <a:tc>
                  <a:txBody>
                    <a:bodyPr>
                      <a:noAutofit/>
                    </a:bodyPr>
                    <a:lstStyle/>
                    <a:p>
                      <a:r>
                        <a:rPr sz="1950" b="1">
                          <a:solidFill>
                            <a:srgbClr val="142C31"/>
                          </a:solidFill>
                          <a:latin typeface="Arial"/>
                          <a:ea typeface="Arial"/>
                          <a:cs typeface="Arial"/>
                        </a:rPr>
                        <a:t>css-to-fmx-style</a:t>
                      </a:r>
                    </a:p>
                  </a:txBody>
                  <a:tcPr marL="190500" marR="171450" marT="152400" marB="114300" anchor="ctr">
                    <a:solidFill>
                      <a:srgbClr val="F5F7F7"/>
                    </a:solidFill>
                  </a:tcPr>
                </a:tc>
                <a:tc>
                  <a:txBody>
                    <a:bodyPr>
                      <a:noAutofit/>
                    </a:bodyPr>
                    <a:lstStyle/>
                    <a:p>
                      <a:r>
                        <a:rPr sz="1950" b="0">
                          <a:solidFill>
                            <a:srgbClr val="142C31"/>
                          </a:solidFill>
                          <a:latin typeface="Arial"/>
                          <a:ea typeface="Arial"/>
                          <a:cs typeface="Arial"/>
                        </a:rPr>
                        <a:t>Map CSS to native FMX style resources</a:t>
                      </a:r>
                    </a:p>
                  </a:txBody>
                  <a:tcPr marL="190500" marR="171450" marT="152400" marB="114300" anchor="ctr">
                    <a:solidFill>
                      <a:srgbClr val="F5F7F7"/>
                    </a:solidFill>
                  </a:tcPr>
                </a:tc>
              </a:tr>
              <a:tr h="775607">
                <a:tc>
                  <a:txBody>
                    <a:bodyPr>
                      <a:noAutofit/>
                    </a:bodyPr>
                    <a:lstStyle/>
                    <a:p>
                      <a:r>
                        <a:rPr sz="1950" b="1">
                          <a:solidFill>
                            <a:srgbClr val="142C31"/>
                          </a:solidFill>
                          <a:latin typeface="Arial"/>
                          <a:ea typeface="Arial"/>
                          <a:cs typeface="Arial"/>
                        </a:rPr>
                        <a:t>html-to-fmx</a:t>
                      </a:r>
                    </a:p>
                  </a:txBody>
                  <a:tcPr marL="190500" marR="171450" marT="152400" marB="114300" anchor="ctr">
                    <a:solidFill>
                      <a:srgbClr val="FFFFFF"/>
                    </a:solidFill>
                  </a:tcPr>
                </a:tc>
                <a:tc>
                  <a:txBody>
                    <a:bodyPr>
                      <a:noAutofit/>
                    </a:bodyPr>
                    <a:lstStyle/>
                    <a:p>
                      <a:r>
                        <a:rPr sz="1950" b="0">
                          <a:solidFill>
                            <a:srgbClr val="142C31"/>
                          </a:solidFill>
                          <a:latin typeface="Arial"/>
                          <a:ea typeface="Arial"/>
                          <a:cs typeface="Arial"/>
                        </a:rPr>
                        <a:t>Implement HTML/CSS as native FMX</a:t>
                      </a:r>
                    </a:p>
                  </a:txBody>
                  <a:tcPr marL="190500" marR="171450" marT="152400" marB="114300" anchor="ctr">
                    <a:solidFill>
                      <a:srgbClr val="FFFFFF"/>
                    </a:solidFill>
                  </a:tcPr>
                </a:tc>
              </a:tr>
              <a:tr h="775607">
                <a:tc>
                  <a:txBody>
                    <a:bodyPr>
                      <a:noAutofit/>
                    </a:bodyPr>
                    <a:lstStyle/>
                    <a:p>
                      <a:r>
                        <a:rPr sz="1950" b="1">
                          <a:solidFill>
                            <a:srgbClr val="142C31"/>
                          </a:solidFill>
                          <a:latin typeface="Arial"/>
                          <a:ea typeface="Arial"/>
                          <a:cs typeface="Arial"/>
                        </a:rPr>
                        <a:t>create-fmx-ui</a:t>
                      </a:r>
                    </a:p>
                  </a:txBody>
                  <a:tcPr marL="190500" marR="171450" marT="152400" marB="114300" anchor="ctr">
                    <a:solidFill>
                      <a:srgbClr val="F5F7F7"/>
                    </a:solidFill>
                  </a:tcPr>
                </a:tc>
                <a:tc>
                  <a:txBody>
                    <a:bodyPr>
                      <a:noAutofit/>
                    </a:bodyPr>
                    <a:lstStyle/>
                    <a:p>
                      <a:r>
                        <a:rPr sz="1950" b="0">
                          <a:solidFill>
                            <a:srgbClr val="142C31"/>
                          </a:solidFill>
                          <a:latin typeface="Arial"/>
                          <a:ea typeface="Arial"/>
                          <a:cs typeface="Arial"/>
                        </a:rPr>
                        <a:t>Create FMX UI from a brief, screenshot, or wireframe</a:t>
                      </a:r>
                    </a:p>
                  </a:txBody>
                  <a:tcPr marL="190500" marR="171450" marT="152400" marB="114300" anchor="ctr">
                    <a:solidFill>
                      <a:srgbClr val="F5F7F7"/>
                    </a:solidFill>
                  </a:tcPr>
                </a:tc>
              </a:tr>
              <a:tr h="775607">
                <a:tc>
                  <a:txBody>
                    <a:bodyPr>
                      <a:noAutofit/>
                    </a:bodyPr>
                    <a:lstStyle/>
                    <a:p>
                      <a:r>
                        <a:rPr sz="1950" b="1">
                          <a:solidFill>
                            <a:srgbClr val="142C31"/>
                          </a:solidFill>
                          <a:latin typeface="Arial"/>
                          <a:ea typeface="Arial"/>
                          <a:cs typeface="Arial"/>
                        </a:rPr>
                        <a:t>review-fmx-ui</a:t>
                      </a:r>
                    </a:p>
                  </a:txBody>
                  <a:tcPr marL="190500" marR="171450" marT="152400" marB="114300" anchor="ctr">
                    <a:solidFill>
                      <a:srgbClr val="FFFFFF"/>
                    </a:solidFill>
                  </a:tcPr>
                </a:tc>
                <a:tc>
                  <a:txBody>
                    <a:bodyPr>
                      <a:noAutofit/>
                    </a:bodyPr>
                    <a:lstStyle/>
                    <a:p>
                      <a:r>
                        <a:rPr sz="1950" b="0">
                          <a:solidFill>
                            <a:srgbClr val="142C31"/>
                          </a:solidFill>
                          <a:latin typeface="Arial"/>
                          <a:ea typeface="Arial"/>
                          <a:cs typeface="Arial"/>
                        </a:rPr>
                        <a:t>Review, refine, and enhance existing FMX UI</a:t>
                      </a:r>
                    </a:p>
                  </a:txBody>
                  <a:tcPr marL="190500" marR="171450" marT="152400" marB="114300" anchor="ctr">
                    <a:solidFill>
                      <a:srgbClr val="FFFFFF"/>
                    </a:solidFill>
                  </a:tcPr>
                </a:tc>
              </a:tr>
            </a:tbl>
          </a:graphicData>
        </a:graphic>
      </p:graphicFrame>
      <p:sp>
        <p:nvSpPr>
          <p:cNvPr id="6" name="Nama paket saat ini: create-fmx-ui. Dalam catatan percobaan:">
            <a:extLst xmlns:a="http://schemas.openxmlformats.org/drawingml/2006/main">
              <a:ext uri="{FF2B5EF4-FFF2-40B4-BE49-F238E27FC236}">
                <a16:creationId xmlns:a16="http://schemas.microsoft.com/office/drawing/2014/main" id="{2127952C-4FEB-45AB-9C65-346249C8C13E}"/>
              </a:ext>
            </a:extLst>
          </p:cNvPr>
          <p:cNvSpPr>
            <a:spLocks xmlns:a="http://schemas.openxmlformats.org/drawingml/2006/main" noGrp="1"/>
          </p:cNvSpPr>
          <p:nvPr/>
        </p:nvSpPr>
        <p:spPr>
          <a:xfrm xmlns:a="http://schemas.openxmlformats.org/drawingml/2006/main">
            <a:off x="762000" y="7629525"/>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0">
                <a:solidFill>
                  <a:srgbClr val="566B70"/>
                </a:solidFill>
                <a:latin typeface="Arial"/>
                <a:ea typeface="Arial"/>
                <a:cs typeface="Arial"/>
              </a:defRPr>
            </a:pPr>
            <a:r>
              <a:rPr sz="1650" b="0">
                <a:solidFill>
                  <a:srgbClr val="566B70"/>
                </a:solidFill>
                <a:latin typeface="Arial"/>
                <a:ea typeface="Arial"/>
                <a:cs typeface="Arial"/>
              </a:rPr>
              <a:t>Current package name: create-fmx-ui. Experiment notes refer to it as create-delphi-fmx-ui.</a:t>
            </a:r>
          </a:p>
        </p:txBody>
      </p:sp>
    </p:spTree>
    <p:extLst>
      <p:ext uri="{BB962C8B-B14F-4D97-AF65-F5344CB8AC3E}">
        <p14:creationId xmlns:p14="http://schemas.microsoft.com/office/powerpoint/2010/main" val="5613462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lthcare Appointment App">
            <a:extLst xmlns:a="http://schemas.openxmlformats.org/drawingml/2006/main">
              <a:ext uri="{FF2B5EF4-FFF2-40B4-BE49-F238E27FC236}">
                <a16:creationId xmlns:a16="http://schemas.microsoft.com/office/drawing/2014/main" id="{8BC448F9-C1EE-4E92-B262-E751605E92E2}"/>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Healthcare Appointment App</a:t>
            </a:r>
          </a:p>
        </p:txBody>
      </p:sp>
      <p:sp>
        <p:nvSpPr>
          <p:cNvPr id="2" name="Coretan mentah menetapkan susunan informasi. Brief memberi m">
            <a:extLst xmlns:a="http://schemas.openxmlformats.org/drawingml/2006/main">
              <a:ext uri="{FF2B5EF4-FFF2-40B4-BE49-F238E27FC236}">
                <a16:creationId xmlns:a16="http://schemas.microsoft.com/office/drawing/2014/main" id="{CE7CEABC-50ED-4B14-BAF7-D3347A9C5A93}"/>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 rough sketch defines the information layout. The brief explains the purpose of each area.</a:t>
            </a:r>
          </a:p>
        </p:txBody>
      </p:sp>
      <p:sp>
        <p:nvSpPr>
          <p:cNvPr id="3" name="HTML-FMX  /  V2 healthcare study">
            <a:extLst xmlns:a="http://schemas.openxmlformats.org/drawingml/2006/main">
              <a:ext uri="{FF2B5EF4-FFF2-40B4-BE49-F238E27FC236}">
                <a16:creationId xmlns:a16="http://schemas.microsoft.com/office/drawing/2014/main" id="{7566F67D-5A99-4C4A-BF78-31DEFF008FF6}"/>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6">
            <a:extLst xmlns:a="http://schemas.openxmlformats.org/drawingml/2006/main">
              <a:ext uri="{FF2B5EF4-FFF2-40B4-BE49-F238E27FC236}">
                <a16:creationId xmlns:a16="http://schemas.microsoft.com/office/drawing/2014/main" id="{CCA96A4C-D020-4F76-979E-A837B03C1B74}"/>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06</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6fe1c79497046ff"/>
          <a:stretch xmlns:a="http://schemas.openxmlformats.org/drawingml/2006/main"/>
        </p:blipFill>
        <p:spPr>
          <a:xfrm xmlns:a="http://schemas.openxmlformats.org/drawingml/2006/main">
            <a:off x="1599410" y="1924050"/>
            <a:ext cx="2706680" cy="5838825"/>
          </a:xfrm>
          <a:prstGeom xmlns:a="http://schemas.openxmlformats.org/drawingml/2006/main" prst="rect">
            <a:avLst/>
          </a:prstGeom>
        </p:spPr>
      </p:pic>
      <p:sp>
        <p:nvSpPr>
          <p:cNvPr id="6" name="Kebutuhan pasien">
            <a:extLst xmlns:a="http://schemas.openxmlformats.org/drawingml/2006/main">
              <a:ext uri="{FF2B5EF4-FFF2-40B4-BE49-F238E27FC236}">
                <a16:creationId xmlns:a16="http://schemas.microsoft.com/office/drawing/2014/main" id="{10D2C41C-2406-4B4D-A98A-C0E223CF13D1}"/>
              </a:ext>
            </a:extLst>
          </p:cNvPr>
          <p:cNvSpPr>
            <a:spLocks xmlns:a="http://schemas.openxmlformats.org/drawingml/2006/main" noGrp="1"/>
          </p:cNvSpPr>
          <p:nvPr/>
        </p:nvSpPr>
        <p:spPr>
          <a:xfrm xmlns:a="http://schemas.openxmlformats.org/drawingml/2006/main">
            <a:off x="6286500" y="2114550"/>
            <a:ext cx="723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700" b="1">
                <a:solidFill>
                  <a:srgbClr val="007F79"/>
                </a:solidFill>
                <a:latin typeface="Arial"/>
                <a:ea typeface="Arial"/>
                <a:cs typeface="Arial"/>
              </a:defRPr>
            </a:pPr>
            <a:r>
              <a:rPr sz="2700" b="1">
                <a:solidFill>
                  <a:srgbClr val="007F79"/>
                </a:solidFill>
                <a:latin typeface="Arial"/>
                <a:ea typeface="Arial"/>
                <a:cs typeface="Arial"/>
              </a:rPr>
              <a:t>Patient needs</a:t>
            </a:r>
          </a:p>
        </p:txBody>
      </p:sp>
      <p:sp>
        <p:nvSpPr>
          <p:cNvPr id="7" name="Mencari dokter atau keluhan&#10;Memilih kategori kesehatan&#10;Melih">
            <a:extLst xmlns:a="http://schemas.openxmlformats.org/drawingml/2006/main">
              <a:ext uri="{FF2B5EF4-FFF2-40B4-BE49-F238E27FC236}">
                <a16:creationId xmlns:a16="http://schemas.microsoft.com/office/drawing/2014/main" id="{D249F599-A933-46B2-9D76-5EA5D30E1896}"/>
              </a:ext>
            </a:extLst>
          </p:cNvPr>
          <p:cNvSpPr>
            <a:spLocks xmlns:a="http://schemas.openxmlformats.org/drawingml/2006/main" noGrp="1"/>
          </p:cNvSpPr>
          <p:nvPr/>
        </p:nvSpPr>
        <p:spPr>
          <a:xfrm xmlns:a="http://schemas.openxmlformats.org/drawingml/2006/main">
            <a:off x="6286500" y="2800350"/>
            <a:ext cx="7572375" cy="2743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0">
                <a:solidFill>
                  <a:srgbClr val="142C31"/>
                </a:solidFill>
                <a:latin typeface="Arial"/>
                <a:ea typeface="Arial"/>
                <a:cs typeface="Arial"/>
              </a:defRPr>
            </a:pPr>
            <a:r>
              <a:rPr sz="2400" b="0">
                <a:solidFill>
                  <a:srgbClr val="142C31"/>
                </a:solidFill>
                <a:latin typeface="Arial"/>
                <a:ea typeface="Arial"/>
                <a:cs typeface="Arial"/>
              </a:rPr>
              <a:t>Search for doctors or symptoms</a:t>
            </a:r>
          </a:p>
          <a:p xmlns:a="http://schemas.openxmlformats.org/drawingml/2006/main">
            <a:pPr>
              <a:buNone/>
              <a:defRPr sz="2400" b="0">
                <a:solidFill>
                  <a:srgbClr val="142C31"/>
                </a:solidFill>
                <a:latin typeface="Arial"/>
                <a:ea typeface="Arial"/>
                <a:cs typeface="Arial"/>
              </a:defRPr>
            </a:pPr>
            <a:r>
              <a:rPr sz="2400" b="0">
                <a:solidFill>
                  <a:srgbClr val="142C31"/>
                </a:solidFill>
                <a:latin typeface="Arial"/>
                <a:ea typeface="Arial"/>
                <a:cs typeface="Arial"/>
              </a:rPr>
              <a:t>Explore health categories</a:t>
            </a:r>
          </a:p>
          <a:p xmlns:a="http://schemas.openxmlformats.org/drawingml/2006/main">
            <a:pPr>
              <a:buNone/>
              <a:defRPr sz="2400" b="0">
                <a:solidFill>
                  <a:srgbClr val="142C31"/>
                </a:solidFill>
                <a:latin typeface="Arial"/>
                <a:ea typeface="Arial"/>
                <a:cs typeface="Arial"/>
              </a:defRPr>
            </a:pPr>
            <a:r>
              <a:rPr sz="2400" b="0">
                <a:solidFill>
                  <a:srgbClr val="142C31"/>
                </a:solidFill>
                <a:latin typeface="Arial"/>
                <a:ea typeface="Arial"/>
                <a:cs typeface="Arial"/>
              </a:rPr>
              <a:t>View upcoming appointments</a:t>
            </a:r>
          </a:p>
          <a:p xmlns:a="http://schemas.openxmlformats.org/drawingml/2006/main">
            <a:pPr>
              <a:buNone/>
              <a:defRPr sz="2400" b="0">
                <a:solidFill>
                  <a:srgbClr val="142C31"/>
                </a:solidFill>
                <a:latin typeface="Arial"/>
                <a:ea typeface="Arial"/>
                <a:cs typeface="Arial"/>
              </a:defRPr>
            </a:pPr>
            <a:r>
              <a:rPr sz="2400" b="0">
                <a:solidFill>
                  <a:srgbClr val="142C31"/>
                </a:solidFill>
                <a:latin typeface="Arial"/>
                <a:ea typeface="Arial"/>
                <a:cs typeface="Arial"/>
              </a:rPr>
              <a:t>Browse popular doctors</a:t>
            </a:r>
          </a:p>
          <a:p xmlns:a="http://schemas.openxmlformats.org/drawingml/2006/main">
            <a:pPr>
              <a:buNone/>
              <a:defRPr sz="2400" b="0">
                <a:solidFill>
                  <a:srgbClr val="142C31"/>
                </a:solidFill>
                <a:latin typeface="Arial"/>
                <a:ea typeface="Arial"/>
                <a:cs typeface="Arial"/>
              </a:defRPr>
            </a:pPr>
            <a:r>
              <a:rPr sz="2400" b="0">
                <a:solidFill>
                  <a:srgbClr val="142C31"/>
                </a:solidFill>
                <a:latin typeface="Arial"/>
                <a:ea typeface="Arial"/>
                <a:cs typeface="Arial"/>
              </a:rPr>
              <a:t>Access messages and a patient profile</a:t>
            </a:r>
          </a:p>
        </p:txBody>
      </p:sp>
      <p:sp>
        <p:nvSpPr>
          <p:cNvPr id="8" name="Semua jalur memakai wireframe dan detail description healthc">
            <a:extLst xmlns:a="http://schemas.openxmlformats.org/drawingml/2006/main">
              <a:ext uri="{FF2B5EF4-FFF2-40B4-BE49-F238E27FC236}">
                <a16:creationId xmlns:a16="http://schemas.microsoft.com/office/drawing/2014/main" id="{9BD11EDB-D845-40F1-A83D-DE9C4496E2D8}"/>
              </a:ext>
            </a:extLst>
          </p:cNvPr>
          <p:cNvSpPr>
            <a:spLocks xmlns:a="http://schemas.openxmlformats.org/drawingml/2006/main" noGrp="1"/>
          </p:cNvSpPr>
          <p:nvPr/>
        </p:nvSpPr>
        <p:spPr>
          <a:xfrm xmlns:a="http://schemas.openxmlformats.org/drawingml/2006/main">
            <a:off x="6286500" y="6305550"/>
            <a:ext cx="7381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142C31"/>
                </a:solidFill>
                <a:latin typeface="Arial"/>
                <a:ea typeface="Arial"/>
                <a:cs typeface="Arial"/>
              </a:defRPr>
            </a:pPr>
            <a:r>
              <a:rPr sz="2400" b="1">
                <a:solidFill>
                  <a:srgbClr val="142C31"/>
                </a:solidFill>
                <a:latin typeface="Arial"/>
                <a:ea typeface="Arial"/>
                <a:cs typeface="Arial"/>
              </a:rPr>
              <a:t>Every workflow uses the same wireframe and detailed healthcare brief.</a:t>
            </a:r>
          </a:p>
        </p:txBody>
      </p:sp>
    </p:spTree>
    <p:extLst>
      <p:ext uri="{BB962C8B-B14F-4D97-AF65-F5344CB8AC3E}">
        <p14:creationId xmlns:p14="http://schemas.microsoft.com/office/powerpoint/2010/main" val="60655247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Empat metode, satu wireframe">
            <a:extLst xmlns:a="http://schemas.openxmlformats.org/drawingml/2006/main">
              <a:ext uri="{FF2B5EF4-FFF2-40B4-BE49-F238E27FC236}">
                <a16:creationId xmlns:a16="http://schemas.microsoft.com/office/drawing/2014/main" id="{DE68AC80-6099-4B83-9550-D1AF0D21F51A}"/>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Four methods, one wireframe</a:t>
            </a:r>
          </a:p>
        </p:txBody>
      </p:sp>
      <p:sp>
        <p:nvSpPr>
          <p:cNvPr id="2" name="Model agent pada seluruh jalur: GPT-6.1 Sol High">
            <a:extLst xmlns:a="http://schemas.openxmlformats.org/drawingml/2006/main">
              <a:ext uri="{FF2B5EF4-FFF2-40B4-BE49-F238E27FC236}">
                <a16:creationId xmlns:a16="http://schemas.microsoft.com/office/drawing/2014/main" id="{20AAA6C6-1CB5-4445-AC73-4857DE8EFFEB}"/>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Agent model for every workflow: GPT-6.1 Sol High</a:t>
            </a:r>
          </a:p>
        </p:txBody>
      </p:sp>
      <p:sp>
        <p:nvSpPr>
          <p:cNvPr id="3" name="HTML-FMX  /  V2 healthcare study">
            <a:extLst xmlns:a="http://schemas.openxmlformats.org/drawingml/2006/main">
              <a:ext uri="{FF2B5EF4-FFF2-40B4-BE49-F238E27FC236}">
                <a16:creationId xmlns:a16="http://schemas.microsoft.com/office/drawing/2014/main" id="{E8258D8E-4176-431D-8F28-0EA49457F946}"/>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7">
            <a:extLst xmlns:a="http://schemas.openxmlformats.org/drawingml/2006/main">
              <a:ext uri="{FF2B5EF4-FFF2-40B4-BE49-F238E27FC236}">
                <a16:creationId xmlns:a16="http://schemas.microsoft.com/office/drawing/2014/main" id="{CF20D4F4-734B-4FD6-BAC8-904E34602228}"/>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07</a:t>
            </a:r>
          </a:p>
        </p:txBody>
      </p:sp>
      <p:sp>
        <p:nvSpPr>
          <p:cNvPr id="5" name="01">
            <a:extLst xmlns:a="http://schemas.openxmlformats.org/drawingml/2006/main">
              <a:ext uri="{FF2B5EF4-FFF2-40B4-BE49-F238E27FC236}">
                <a16:creationId xmlns:a16="http://schemas.microsoft.com/office/drawing/2014/main" id="{1AB0E1F6-FBCE-4DEA-B36F-7B90DA5F7823}"/>
              </a:ext>
            </a:extLst>
          </p:cNvPr>
          <p:cNvSpPr>
            <a:spLocks xmlns:a="http://schemas.openxmlformats.org/drawingml/2006/main" noGrp="1"/>
          </p:cNvSpPr>
          <p:nvPr/>
        </p:nvSpPr>
        <p:spPr>
          <a:xfrm xmlns:a="http://schemas.openxmlformats.org/drawingml/2006/main">
            <a:off x="762000" y="214312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075" b="1">
                <a:solidFill>
                  <a:srgbClr val="007F79"/>
                </a:solidFill>
                <a:latin typeface="Arial"/>
                <a:ea typeface="Arial"/>
                <a:cs typeface="Arial"/>
              </a:defRPr>
            </a:pPr>
            <a:r>
              <a:rPr sz="3075" b="1">
                <a:solidFill>
                  <a:srgbClr val="007F79"/>
                </a:solidFill>
                <a:latin typeface="Arial"/>
                <a:ea typeface="Arial"/>
                <a:cs typeface="Arial"/>
              </a:rPr>
              <a:t>01</a:t>
            </a:r>
          </a:p>
        </p:txBody>
      </p:sp>
      <p:sp>
        <p:nvSpPr>
          <p:cNvPr id="6" name="Google Stitch dan HTML">
            <a:extLst xmlns:a="http://schemas.openxmlformats.org/drawingml/2006/main">
              <a:ext uri="{FF2B5EF4-FFF2-40B4-BE49-F238E27FC236}">
                <a16:creationId xmlns:a16="http://schemas.microsoft.com/office/drawing/2014/main" id="{B0AA980E-66BE-45A0-B723-97A767CBAC3C}"/>
              </a:ext>
            </a:extLst>
          </p:cNvPr>
          <p:cNvSpPr>
            <a:spLocks xmlns:a="http://schemas.openxmlformats.org/drawingml/2006/main" noGrp="1"/>
          </p:cNvSpPr>
          <p:nvPr/>
        </p:nvSpPr>
        <p:spPr>
          <a:xfrm xmlns:a="http://schemas.openxmlformats.org/drawingml/2006/main">
            <a:off x="1952625" y="2143125"/>
            <a:ext cx="1252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142C31"/>
                </a:solidFill>
                <a:latin typeface="Arial"/>
                <a:ea typeface="Arial"/>
                <a:cs typeface="Arial"/>
              </a:defRPr>
            </a:pPr>
            <a:r>
              <a:rPr sz="2400" b="1">
                <a:solidFill>
                  <a:srgbClr val="142C31"/>
                </a:solidFill>
                <a:latin typeface="Arial"/>
                <a:ea typeface="Arial"/>
                <a:cs typeface="Arial"/>
              </a:rPr>
              <a:t>Google Stitch and HTML</a:t>
            </a:r>
          </a:p>
        </p:txBody>
      </p:sp>
      <p:sp>
        <p:nvSpPr>
          <p:cNvPr id="7" name="MCP Google Stitch, ekspor HTML, lalu html-to-fmx">
            <a:extLst xmlns:a="http://schemas.openxmlformats.org/drawingml/2006/main">
              <a:ext uri="{FF2B5EF4-FFF2-40B4-BE49-F238E27FC236}">
                <a16:creationId xmlns:a16="http://schemas.microsoft.com/office/drawing/2014/main" id="{33D39211-C103-4F3B-A647-09CEF97F7ACB}"/>
              </a:ext>
            </a:extLst>
          </p:cNvPr>
          <p:cNvSpPr>
            <a:spLocks xmlns:a="http://schemas.openxmlformats.org/drawingml/2006/main" noGrp="1"/>
          </p:cNvSpPr>
          <p:nvPr/>
        </p:nvSpPr>
        <p:spPr>
          <a:xfrm xmlns:a="http://schemas.openxmlformats.org/drawingml/2006/main">
            <a:off x="1952625" y="2714625"/>
            <a:ext cx="12525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Google Stitch MCP, export HTML, then html-to-fmx</a:t>
            </a:r>
          </a:p>
        </p:txBody>
      </p:sp>
      <p:sp>
        <p:nvSpPr>
          <p:cNvPr id="8" name="02">
            <a:extLst xmlns:a="http://schemas.openxmlformats.org/drawingml/2006/main">
              <a:ext uri="{FF2B5EF4-FFF2-40B4-BE49-F238E27FC236}">
                <a16:creationId xmlns:a16="http://schemas.microsoft.com/office/drawing/2014/main" id="{D380B661-DC74-4D73-A9FB-5A5E4FB1432A}"/>
              </a:ext>
            </a:extLst>
          </p:cNvPr>
          <p:cNvSpPr>
            <a:spLocks xmlns:a="http://schemas.openxmlformats.org/drawingml/2006/main" noGrp="1"/>
          </p:cNvSpPr>
          <p:nvPr/>
        </p:nvSpPr>
        <p:spPr>
          <a:xfrm xmlns:a="http://schemas.openxmlformats.org/drawingml/2006/main">
            <a:off x="762000" y="3486150"/>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075" b="1">
                <a:solidFill>
                  <a:srgbClr val="007F79"/>
                </a:solidFill>
                <a:latin typeface="Arial"/>
                <a:ea typeface="Arial"/>
                <a:cs typeface="Arial"/>
              </a:defRPr>
            </a:pPr>
            <a:r>
              <a:rPr sz="3075" b="1">
                <a:solidFill>
                  <a:srgbClr val="007F79"/>
                </a:solidFill>
                <a:latin typeface="Arial"/>
                <a:ea typeface="Arial"/>
                <a:cs typeface="Arial"/>
              </a:rPr>
              <a:t>02</a:t>
            </a:r>
          </a:p>
        </p:txBody>
      </p:sp>
      <p:sp>
        <p:nvSpPr>
          <p:cNvPr id="9" name="Create UI langsung">
            <a:extLst xmlns:a="http://schemas.openxmlformats.org/drawingml/2006/main">
              <a:ext uri="{FF2B5EF4-FFF2-40B4-BE49-F238E27FC236}">
                <a16:creationId xmlns:a16="http://schemas.microsoft.com/office/drawing/2014/main" id="{E2B64912-B77C-4FEE-B8F3-E1FF1CABD747}"/>
              </a:ext>
            </a:extLst>
          </p:cNvPr>
          <p:cNvSpPr>
            <a:spLocks xmlns:a="http://schemas.openxmlformats.org/drawingml/2006/main" noGrp="1"/>
          </p:cNvSpPr>
          <p:nvPr/>
        </p:nvSpPr>
        <p:spPr>
          <a:xfrm xmlns:a="http://schemas.openxmlformats.org/drawingml/2006/main">
            <a:off x="1952625" y="3486150"/>
            <a:ext cx="1252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142C31"/>
                </a:solidFill>
                <a:latin typeface="Arial"/>
                <a:ea typeface="Arial"/>
                <a:cs typeface="Arial"/>
              </a:defRPr>
            </a:pPr>
            <a:r>
              <a:rPr sz="2400" b="1">
                <a:solidFill>
                  <a:srgbClr val="142C31"/>
                </a:solidFill>
                <a:latin typeface="Arial"/>
                <a:ea typeface="Arial"/>
                <a:cs typeface="Arial"/>
              </a:rPr>
              <a:t>Direct UI creation</a:t>
            </a:r>
          </a:p>
        </p:txBody>
      </p:sp>
      <p:sp>
        <p:nvSpPr>
          <p:cNvPr id="10" name="Wireframe dan brief langsung ke create-fmx-ui">
            <a:extLst xmlns:a="http://schemas.openxmlformats.org/drawingml/2006/main">
              <a:ext uri="{FF2B5EF4-FFF2-40B4-BE49-F238E27FC236}">
                <a16:creationId xmlns:a16="http://schemas.microsoft.com/office/drawing/2014/main" id="{9726F977-491D-4A13-BEB6-5BA65746F7C8}"/>
              </a:ext>
            </a:extLst>
          </p:cNvPr>
          <p:cNvSpPr>
            <a:spLocks xmlns:a="http://schemas.openxmlformats.org/drawingml/2006/main" noGrp="1"/>
          </p:cNvSpPr>
          <p:nvPr/>
        </p:nvSpPr>
        <p:spPr>
          <a:xfrm xmlns:a="http://schemas.openxmlformats.org/drawingml/2006/main">
            <a:off x="1952625" y="4057650"/>
            <a:ext cx="12525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Wireframe and brief directly to create-fmx-ui</a:t>
            </a:r>
          </a:p>
        </p:txBody>
      </p:sp>
      <p:sp>
        <p:nvSpPr>
          <p:cNvPr id="11" name="03">
            <a:extLst xmlns:a="http://schemas.openxmlformats.org/drawingml/2006/main">
              <a:ext uri="{FF2B5EF4-FFF2-40B4-BE49-F238E27FC236}">
                <a16:creationId xmlns:a16="http://schemas.microsoft.com/office/drawing/2014/main" id="{9DD1FB1F-B69C-47E3-9277-0FF9139609DB}"/>
              </a:ext>
            </a:extLst>
          </p:cNvPr>
          <p:cNvSpPr>
            <a:spLocks xmlns:a="http://schemas.openxmlformats.org/drawingml/2006/main" noGrp="1"/>
          </p:cNvSpPr>
          <p:nvPr/>
        </p:nvSpPr>
        <p:spPr>
          <a:xfrm xmlns:a="http://schemas.openxmlformats.org/drawingml/2006/main">
            <a:off x="762000" y="48291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075" b="1">
                <a:solidFill>
                  <a:srgbClr val="007F79"/>
                </a:solidFill>
                <a:latin typeface="Arial"/>
                <a:ea typeface="Arial"/>
                <a:cs typeface="Arial"/>
              </a:defRPr>
            </a:pPr>
            <a:r>
              <a:rPr sz="3075" b="1">
                <a:solidFill>
                  <a:srgbClr val="007F79"/>
                </a:solidFill>
                <a:latin typeface="Arial"/>
                <a:ea typeface="Arial"/>
                <a:cs typeface="Arial"/>
              </a:rPr>
              <a:t>03</a:t>
            </a:r>
          </a:p>
        </p:txBody>
      </p:sp>
      <p:sp>
        <p:nvSpPr>
          <p:cNvPr id="12" name="Mapping terpisah sebelum Create UI">
            <a:extLst xmlns:a="http://schemas.openxmlformats.org/drawingml/2006/main">
              <a:ext uri="{FF2B5EF4-FFF2-40B4-BE49-F238E27FC236}">
                <a16:creationId xmlns:a16="http://schemas.microsoft.com/office/drawing/2014/main" id="{F20333EA-CC87-4BB1-A025-D675F6FA8460}"/>
              </a:ext>
            </a:extLst>
          </p:cNvPr>
          <p:cNvSpPr>
            <a:spLocks xmlns:a="http://schemas.openxmlformats.org/drawingml/2006/main" noGrp="1"/>
          </p:cNvSpPr>
          <p:nvPr/>
        </p:nvSpPr>
        <p:spPr>
          <a:xfrm xmlns:a="http://schemas.openxmlformats.org/drawingml/2006/main">
            <a:off x="1952625" y="4829175"/>
            <a:ext cx="1252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142C31"/>
                </a:solidFill>
                <a:latin typeface="Arial"/>
                <a:ea typeface="Arial"/>
                <a:cs typeface="Arial"/>
              </a:defRPr>
            </a:pPr>
            <a:r>
              <a:rPr sz="2400" b="1">
                <a:solidFill>
                  <a:srgbClr val="142C31"/>
                </a:solidFill>
                <a:latin typeface="Arial"/>
                <a:ea typeface="Arial"/>
                <a:cs typeface="Arial"/>
              </a:rPr>
              <a:t>Separate mapping before UI creation</a:t>
            </a:r>
          </a:p>
        </p:txBody>
      </p:sp>
      <p:sp>
        <p:nvSpPr>
          <p:cNvPr id="13" name="screenshot-to-fmx-mapping, kemudian create-fmx-ui">
            <a:extLst xmlns:a="http://schemas.openxmlformats.org/drawingml/2006/main">
              <a:ext uri="{FF2B5EF4-FFF2-40B4-BE49-F238E27FC236}">
                <a16:creationId xmlns:a16="http://schemas.microsoft.com/office/drawing/2014/main" id="{0751B260-9F5B-4FF6-AE12-703A7F970A8A}"/>
              </a:ext>
            </a:extLst>
          </p:cNvPr>
          <p:cNvSpPr>
            <a:spLocks xmlns:a="http://schemas.openxmlformats.org/drawingml/2006/main" noGrp="1"/>
          </p:cNvSpPr>
          <p:nvPr/>
        </p:nvSpPr>
        <p:spPr>
          <a:xfrm xmlns:a="http://schemas.openxmlformats.org/drawingml/2006/main">
            <a:off x="1952625" y="5400675"/>
            <a:ext cx="12525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screenshot-to-fmx-mapping, then create-fmx-ui</a:t>
            </a:r>
          </a:p>
        </p:txBody>
      </p:sp>
      <p:sp>
        <p:nvSpPr>
          <p:cNvPr id="14" name="04">
            <a:extLst xmlns:a="http://schemas.openxmlformats.org/drawingml/2006/main">
              <a:ext uri="{FF2B5EF4-FFF2-40B4-BE49-F238E27FC236}">
                <a16:creationId xmlns:a16="http://schemas.microsoft.com/office/drawing/2014/main" id="{D1854849-8CC1-4E00-8708-ED6546E26187}"/>
              </a:ext>
            </a:extLst>
          </p:cNvPr>
          <p:cNvSpPr>
            <a:spLocks xmlns:a="http://schemas.openxmlformats.org/drawingml/2006/main" noGrp="1"/>
          </p:cNvSpPr>
          <p:nvPr/>
        </p:nvSpPr>
        <p:spPr>
          <a:xfrm xmlns:a="http://schemas.openxmlformats.org/drawingml/2006/main">
            <a:off x="762000" y="6172200"/>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075" b="1">
                <a:solidFill>
                  <a:srgbClr val="007F79"/>
                </a:solidFill>
                <a:latin typeface="Arial"/>
                <a:ea typeface="Arial"/>
                <a:cs typeface="Arial"/>
              </a:defRPr>
            </a:pPr>
            <a:r>
              <a:rPr sz="3075" b="1">
                <a:solidFill>
                  <a:srgbClr val="007F79"/>
                </a:solidFill>
                <a:latin typeface="Arial"/>
                <a:ea typeface="Arial"/>
                <a:cs typeface="Arial"/>
              </a:rPr>
              <a:t>04</a:t>
            </a:r>
          </a:p>
        </p:txBody>
      </p:sp>
      <p:sp>
        <p:nvSpPr>
          <p:cNvPr id="15" name="HTML yang dibuat agent">
            <a:extLst xmlns:a="http://schemas.openxmlformats.org/drawingml/2006/main">
              <a:ext uri="{FF2B5EF4-FFF2-40B4-BE49-F238E27FC236}">
                <a16:creationId xmlns:a16="http://schemas.microsoft.com/office/drawing/2014/main" id="{DB227CA0-63BA-4D07-A52E-12837DCE0EE3}"/>
              </a:ext>
            </a:extLst>
          </p:cNvPr>
          <p:cNvSpPr>
            <a:spLocks xmlns:a="http://schemas.openxmlformats.org/drawingml/2006/main" noGrp="1"/>
          </p:cNvSpPr>
          <p:nvPr/>
        </p:nvSpPr>
        <p:spPr>
          <a:xfrm xmlns:a="http://schemas.openxmlformats.org/drawingml/2006/main">
            <a:off x="1952625" y="6172200"/>
            <a:ext cx="1252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142C31"/>
                </a:solidFill>
                <a:latin typeface="Arial"/>
                <a:ea typeface="Arial"/>
                <a:cs typeface="Arial"/>
              </a:defRPr>
            </a:pPr>
            <a:r>
              <a:rPr sz="2400" b="1">
                <a:solidFill>
                  <a:srgbClr val="142C31"/>
                </a:solidFill>
                <a:latin typeface="Arial"/>
                <a:ea typeface="Arial"/>
                <a:cs typeface="Arial"/>
              </a:rPr>
              <a:t>Agent-generated HTML</a:t>
            </a:r>
          </a:p>
        </p:txBody>
      </p:sp>
      <p:sp>
        <p:nvSpPr>
          <p:cNvPr id="16" name="Agent mengubah wireframe ke HTML, kemudian html-to-fmx">
            <a:extLst xmlns:a="http://schemas.openxmlformats.org/drawingml/2006/main">
              <a:ext uri="{FF2B5EF4-FFF2-40B4-BE49-F238E27FC236}">
                <a16:creationId xmlns:a16="http://schemas.microsoft.com/office/drawing/2014/main" id="{6A0A88BD-D774-4AEC-A28E-206BFD77E8B4}"/>
              </a:ext>
            </a:extLst>
          </p:cNvPr>
          <p:cNvSpPr>
            <a:spLocks xmlns:a="http://schemas.openxmlformats.org/drawingml/2006/main" noGrp="1"/>
          </p:cNvSpPr>
          <p:nvPr/>
        </p:nvSpPr>
        <p:spPr>
          <a:xfrm xmlns:a="http://schemas.openxmlformats.org/drawingml/2006/main">
            <a:off x="1952625" y="6743700"/>
            <a:ext cx="12525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The agent converts the wireframe to HTML, then runs html-to-fmx</a:t>
            </a:r>
          </a:p>
        </p:txBody>
      </p:sp>
    </p:spTree>
    <p:extLst>
      <p:ext uri="{BB962C8B-B14F-4D97-AF65-F5344CB8AC3E}">
        <p14:creationId xmlns:p14="http://schemas.microsoft.com/office/powerpoint/2010/main" val="211727147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Preparation and wireframe description">
            <a:extLst xmlns:a="http://schemas.openxmlformats.org/drawingml/2006/main">
              <a:ext uri="{FF2B5EF4-FFF2-40B4-BE49-F238E27FC236}">
                <a16:creationId xmlns:a16="http://schemas.microsoft.com/office/drawing/2014/main" id="{DC72F4FD-8F81-4611-95C9-E69DFA723F39}"/>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00" b="1">
                <a:solidFill>
                  <a:srgbClr val="142C31"/>
                </a:solidFill>
                <a:latin typeface="Arial"/>
                <a:ea typeface="Arial"/>
                <a:cs typeface="Arial"/>
              </a:defRPr>
            </a:pPr>
            <a:r>
              <a:rPr sz="3600" b="1">
                <a:solidFill>
                  <a:srgbClr val="142C31"/>
                </a:solidFill>
                <a:latin typeface="Arial"/>
                <a:ea typeface="Arial"/>
                <a:cs typeface="Arial"/>
              </a:rPr>
              <a:t>Preparation and wireframe description</a:t>
            </a:r>
          </a:p>
        </p:txBody>
      </p:sp>
      <p:sp>
        <p:nvSpPr>
          <p:cNvPr id="2" name="Use the same brief for all four methods">
            <a:extLst xmlns:a="http://schemas.openxmlformats.org/drawingml/2006/main">
              <a:ext uri="{FF2B5EF4-FFF2-40B4-BE49-F238E27FC236}">
                <a16:creationId xmlns:a16="http://schemas.microsoft.com/office/drawing/2014/main" id="{66D49B4C-C09D-4A8D-ACC0-897A42C49CD5}"/>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Use the same brief for all four methods</a:t>
            </a:r>
          </a:p>
        </p:txBody>
      </p:sp>
      <p:sp>
        <p:nvSpPr>
          <p:cNvPr id="3" name="HTML-FMX  /  V2 healthcare study">
            <a:extLst xmlns:a="http://schemas.openxmlformats.org/drawingml/2006/main">
              <a:ext uri="{FF2B5EF4-FFF2-40B4-BE49-F238E27FC236}">
                <a16:creationId xmlns:a16="http://schemas.microsoft.com/office/drawing/2014/main" id="{7F1BBE40-7B4C-49A6-B32C-FFBEC8D664E8}"/>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8">
            <a:extLst xmlns:a="http://schemas.openxmlformats.org/drawingml/2006/main">
              <a:ext uri="{FF2B5EF4-FFF2-40B4-BE49-F238E27FC236}">
                <a16:creationId xmlns:a16="http://schemas.microsoft.com/office/drawing/2014/main" id="{AC51C9D9-3E22-4EDD-A8B8-E5FA0556A798}"/>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66B70"/>
                </a:solidFill>
                <a:latin typeface="Arial"/>
                <a:ea typeface="Arial"/>
                <a:cs typeface="Arial"/>
              </a:defRPr>
            </a:pPr>
            <a:r>
              <a:rPr sz="1350" b="0">
                <a:solidFill>
                  <a:srgbClr val="566B70"/>
                </a:solidFill>
                <a:latin typeface="Arial"/>
                <a:ea typeface="Arial"/>
                <a:cs typeface="Arial"/>
              </a:rPr>
              <a:t>08</a:t>
            </a:r>
          </a:p>
        </p:txBody>
      </p:sp>
      <p:sp>
        <p:nvSpPr>
          <p:cNvPr id="5" name="Healthcare Appointment App brief">
            <a:extLst xmlns:a="http://schemas.openxmlformats.org/drawingml/2006/main">
              <a:ext uri="{FF2B5EF4-FFF2-40B4-BE49-F238E27FC236}">
                <a16:creationId xmlns:a16="http://schemas.microsoft.com/office/drawing/2014/main" id="{7F5912EC-2911-4E9F-8456-4B2CF96749B5}"/>
              </a:ext>
            </a:extLst>
          </p:cNvPr>
          <p:cNvSpPr>
            <a:spLocks xmlns:a="http://schemas.openxmlformats.org/drawingml/2006/main" noGrp="1"/>
          </p:cNvSpPr>
          <p:nvPr/>
        </p:nvSpPr>
        <p:spPr>
          <a:xfrm xmlns:a="http://schemas.openxmlformats.org/drawingml/2006/main">
            <a:off x="762000" y="2143125"/>
            <a:ext cx="8382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Healthcare Appointment App brief</a:t>
            </a:r>
          </a:p>
        </p:txBody>
      </p:sp>
      <p:sp>
        <p:nvSpPr>
          <p:cNvPr id="6" name="Build a mobile healthcare UI for patients. The app helps pat">
            <a:extLst xmlns:a="http://schemas.openxmlformats.org/drawingml/2006/main">
              <a:ext uri="{FF2B5EF4-FFF2-40B4-BE49-F238E27FC236}">
                <a16:creationId xmlns:a16="http://schemas.microsoft.com/office/drawing/2014/main" id="{72E82EEC-5AD1-4A8F-9638-97BA9336736F}"/>
              </a:ext>
            </a:extLst>
          </p:cNvPr>
          <p:cNvSpPr>
            <a:spLocks xmlns:a="http://schemas.openxmlformats.org/drawingml/2006/main" noGrp="1"/>
          </p:cNvSpPr>
          <p:nvPr/>
        </p:nvSpPr>
        <p:spPr>
          <a:xfrm xmlns:a="http://schemas.openxmlformats.org/drawingml/2006/main">
            <a:off x="762000" y="2857500"/>
            <a:ext cx="8334375" cy="3667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Build a mobile healthcare UI for patients. The app helps patients find doctors, view upcoming consultations, choose doctors for their health needs, and communicate with healthcare providers.</a:t>
            </a:r>
          </a:p>
          <a:p xmlns:a="http://schemas.openxmlformats.org/drawingml/2006/main">
            <a:r>
              <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Follow the wireframe layout: doctor or symptom search, health categories, an upcoming appointment, a popular doctor list, and bottom navigation to messages and a profile. Use a simple, modern interface.</a:t>
            </a:r>
          </a:p>
        </p:txBody>
      </p:sp>
      <p:sp>
        <p:nvSpPr>
          <p:cNvPr id="7" name="Before running the prompts">
            <a:extLst xmlns:a="http://schemas.openxmlformats.org/drawingml/2006/main">
              <a:ext uri="{FF2B5EF4-FFF2-40B4-BE49-F238E27FC236}">
                <a16:creationId xmlns:a16="http://schemas.microsoft.com/office/drawing/2014/main" id="{1D44DC09-45EB-4798-A4DE-6A2F43144730}"/>
              </a:ext>
            </a:extLst>
          </p:cNvPr>
          <p:cNvSpPr>
            <a:spLocks xmlns:a="http://schemas.openxmlformats.org/drawingml/2006/main" noGrp="1"/>
          </p:cNvSpPr>
          <p:nvPr/>
        </p:nvSpPr>
        <p:spPr>
          <a:xfrm xmlns:a="http://schemas.openxmlformats.org/drawingml/2006/main">
            <a:off x="9715500" y="2143125"/>
            <a:ext cx="4667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Before running the prompts</a:t>
            </a:r>
          </a:p>
        </p:txBody>
      </p:sp>
      <p:sp>
        <p:nvSpPr>
          <p:cNvPr id="8" name="1. Open the Delphi FMX project and prepare the skills.&#10;2. Gi">
            <a:extLst xmlns:a="http://schemas.openxmlformats.org/drawingml/2006/main">
              <a:ext uri="{FF2B5EF4-FFF2-40B4-BE49-F238E27FC236}">
                <a16:creationId xmlns:a16="http://schemas.microsoft.com/office/drawing/2014/main" id="{5BA4D15B-68BA-452D-BF86-5E14EBF90227}"/>
              </a:ext>
            </a:extLst>
          </p:cNvPr>
          <p:cNvSpPr>
            <a:spLocks xmlns:a="http://schemas.openxmlformats.org/drawingml/2006/main" noGrp="1"/>
          </p:cNvSpPr>
          <p:nvPr/>
        </p:nvSpPr>
        <p:spPr>
          <a:xfrm xmlns:a="http://schemas.openxmlformats.org/drawingml/2006/main">
            <a:off x="9715500" y="3143250"/>
            <a:ext cx="466725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1. Open the Delphi FMX project and prepare the skills.</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2. Give the agent wireframe.png and this brief.</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3. Select GPT-6.1 Sol with High reasoning.</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4. Choose one method, then run the dummy-data prompt.</a:t>
            </a:r>
          </a:p>
        </p:txBody>
      </p:sp>
      <p:sp>
        <p:nvSpPr>
          <p:cNvPr id="9" name="Wireframe: docs/result/VERSION.2.0.0/wireframe.png">
            <a:extLst xmlns:a="http://schemas.openxmlformats.org/drawingml/2006/main">
              <a:ext uri="{FF2B5EF4-FFF2-40B4-BE49-F238E27FC236}">
                <a16:creationId xmlns:a16="http://schemas.microsoft.com/office/drawing/2014/main" id="{94E41078-28B2-4044-8BC3-A2E0D0492427}"/>
              </a:ext>
            </a:extLst>
          </p:cNvPr>
          <p:cNvSpPr>
            <a:spLocks xmlns:a="http://schemas.openxmlformats.org/drawingml/2006/main" noGrp="1"/>
          </p:cNvSpPr>
          <p:nvPr/>
        </p:nvSpPr>
        <p:spPr>
          <a:xfrm xmlns:a="http://schemas.openxmlformats.org/drawingml/2006/main">
            <a:off x="762000" y="7124700"/>
            <a:ext cx="13573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Wireframe: docs/result/VERSION.2.0.0/wireframe.png</a:t>
            </a:r>
          </a:p>
        </p:txBody>
      </p:sp>
      <p:sp>
        <p:nvSpPr>
          <p:cNvPr id="10" name="Guide prompts refined from the author’s brief and experiment">
            <a:extLst xmlns:a="http://schemas.openxmlformats.org/drawingml/2006/main">
              <a:ext uri="{FF2B5EF4-FFF2-40B4-BE49-F238E27FC236}">
                <a16:creationId xmlns:a16="http://schemas.microsoft.com/office/drawing/2014/main" id="{FAE4B6A4-E601-452E-9D63-8BEBB95C5A08}"/>
              </a:ext>
            </a:extLst>
          </p:cNvPr>
          <p:cNvSpPr>
            <a:spLocks xmlns:a="http://schemas.openxmlformats.org/drawingml/2006/main" noGrp="1"/>
          </p:cNvSpPr>
          <p:nvPr/>
        </p:nvSpPr>
        <p:spPr>
          <a:xfrm xmlns:a="http://schemas.openxmlformats.org/drawingml/2006/main">
            <a:off x="762000" y="7572375"/>
            <a:ext cx="13573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1">
                <a:solidFill>
                  <a:srgbClr val="007F79"/>
                </a:solidFill>
                <a:latin typeface="Arial"/>
                <a:ea typeface="Arial"/>
                <a:cs typeface="Arial"/>
              </a:defRPr>
            </a:pPr>
            <a:r>
              <a:rPr sz="1875" b="1">
                <a:solidFill>
                  <a:srgbClr val="007F79"/>
                </a:solidFill>
                <a:latin typeface="Arial"/>
                <a:ea typeface="Arial"/>
                <a:cs typeface="Arial"/>
              </a:rPr>
              <a:t>Guide prompts refined from the author’s brief and experiment workflows.</a:t>
            </a:r>
          </a:p>
        </p:txBody>
      </p:sp>
    </p:spTree>
    <p:extLst>
      <p:ext uri="{BB962C8B-B14F-4D97-AF65-F5344CB8AC3E}">
        <p14:creationId xmlns:p14="http://schemas.microsoft.com/office/powerpoint/2010/main" val="101096589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Method 1 prompts: Google Stitch and HTML">
            <a:extLst xmlns:a="http://schemas.openxmlformats.org/drawingml/2006/main">
              <a:ext uri="{FF2B5EF4-FFF2-40B4-BE49-F238E27FC236}">
                <a16:creationId xmlns:a16="http://schemas.microsoft.com/office/drawing/2014/main" id="{6087ABF3-28D9-482F-A000-5AFC7DC285AF}"/>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00" b="1">
                <a:solidFill>
                  <a:srgbClr val="142C31"/>
                </a:solidFill>
                <a:latin typeface="Arial"/>
                <a:ea typeface="Arial"/>
                <a:cs typeface="Arial"/>
              </a:defRPr>
            </a:pPr>
            <a:r>
              <a:rPr sz="3600" b="1">
                <a:solidFill>
                  <a:srgbClr val="142C31"/>
                </a:solidFill>
                <a:latin typeface="Arial"/>
                <a:ea typeface="Arial"/>
                <a:cs typeface="Arial"/>
              </a:rPr>
              <a:t>Method 1 prompts: Google Stitch and HTML</a:t>
            </a:r>
          </a:p>
        </p:txBody>
      </p:sp>
      <p:sp>
        <p:nvSpPr>
          <p:cNvPr id="2" name="Use the wireframe and brief from the preparation slide as pr">
            <a:extLst xmlns:a="http://schemas.openxmlformats.org/drawingml/2006/main">
              <a:ext uri="{FF2B5EF4-FFF2-40B4-BE49-F238E27FC236}">
                <a16:creationId xmlns:a16="http://schemas.microsoft.com/office/drawing/2014/main" id="{3CB68B81-A50D-4F6C-A366-BA05413A5009}"/>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Use the wireframe and brief from the preparation slide as prompt context</a:t>
            </a:r>
          </a:p>
        </p:txBody>
      </p:sp>
      <p:sp>
        <p:nvSpPr>
          <p:cNvPr id="3" name="HTML-FMX  /  V2 healthcare study">
            <a:extLst xmlns:a="http://schemas.openxmlformats.org/drawingml/2006/main">
              <a:ext uri="{FF2B5EF4-FFF2-40B4-BE49-F238E27FC236}">
                <a16:creationId xmlns:a16="http://schemas.microsoft.com/office/drawing/2014/main" id="{7B78E509-15E4-4323-9A58-026C5C5DD1AF}"/>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9">
            <a:extLst xmlns:a="http://schemas.openxmlformats.org/drawingml/2006/main">
              <a:ext uri="{FF2B5EF4-FFF2-40B4-BE49-F238E27FC236}">
                <a16:creationId xmlns:a16="http://schemas.microsoft.com/office/drawing/2014/main" id="{A8BAA3A2-CDF4-44BC-8C2A-DC7EE9C3034E}"/>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66B70"/>
                </a:solidFill>
                <a:latin typeface="Arial"/>
                <a:ea typeface="Arial"/>
                <a:cs typeface="Arial"/>
              </a:defRPr>
            </a:pPr>
            <a:r>
              <a:rPr sz="1350" b="0">
                <a:solidFill>
                  <a:srgbClr val="566B70"/>
                </a:solidFill>
                <a:latin typeface="Arial"/>
                <a:ea typeface="Arial"/>
                <a:cs typeface="Arial"/>
              </a:rPr>
              <a:t>09</a:t>
            </a:r>
          </a:p>
        </p:txBody>
      </p:sp>
      <p:sp>
        <p:nvSpPr>
          <p:cNvPr id="5" name="1. Create the design through Google Stitch MCP">
            <a:extLst xmlns:a="http://schemas.openxmlformats.org/drawingml/2006/main">
              <a:ext uri="{FF2B5EF4-FFF2-40B4-BE49-F238E27FC236}">
                <a16:creationId xmlns:a16="http://schemas.microsoft.com/office/drawing/2014/main" id="{3F25E991-6DC8-4822-B81A-4D83E1E03C79}"/>
              </a:ext>
            </a:extLst>
          </p:cNvPr>
          <p:cNvSpPr>
            <a:spLocks xmlns:a="http://schemas.openxmlformats.org/drawingml/2006/main" noGrp="1"/>
          </p:cNvSpPr>
          <p:nvPr/>
        </p:nvSpPr>
        <p:spPr>
          <a:xfrm xmlns:a="http://schemas.openxmlformats.org/drawingml/2006/main">
            <a:off x="762000" y="2143125"/>
            <a:ext cx="63341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1. Create the design through Google Stitch MCP</a:t>
            </a:r>
          </a:p>
        </p:txBody>
      </p:sp>
      <p:sp>
        <p:nvSpPr>
          <p:cNvPr id="6" name="Use Google Stitch MCP to design the Healthcare Appointment A">
            <a:extLst xmlns:a="http://schemas.openxmlformats.org/drawingml/2006/main">
              <a:ext uri="{FF2B5EF4-FFF2-40B4-BE49-F238E27FC236}">
                <a16:creationId xmlns:a16="http://schemas.microsoft.com/office/drawing/2014/main" id="{62D1F9C9-8842-4EFF-95C9-D7E76483F7A1}"/>
              </a:ext>
            </a:extLst>
          </p:cNvPr>
          <p:cNvSpPr>
            <a:spLocks xmlns:a="http://schemas.openxmlformats.org/drawingml/2006/main" noGrp="1"/>
          </p:cNvSpPr>
          <p:nvPr/>
        </p:nvSpPr>
        <p:spPr>
          <a:xfrm xmlns:a="http://schemas.openxmlformats.org/drawingml/2006/main">
            <a:off x="762000" y="3429000"/>
            <a:ext cx="6334125"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Use Google Stitch MCP to design the Healthcare Appointment App from this wireframe and brief. Preserve the main areas and their arrangement. Follow the color rules in project/DESIGN.md and include relevant visual assets.</a:t>
            </a:r>
          </a:p>
        </p:txBody>
      </p:sp>
      <p:sp>
        <p:nvSpPr>
          <p:cNvPr id="7" name="2. Export HTML, then convert to FMX">
            <a:extLst xmlns:a="http://schemas.openxmlformats.org/drawingml/2006/main">
              <a:ext uri="{FF2B5EF4-FFF2-40B4-BE49-F238E27FC236}">
                <a16:creationId xmlns:a16="http://schemas.microsoft.com/office/drawing/2014/main" id="{D49384AB-BB1B-4312-B547-AAA90CEF3F32}"/>
              </a:ext>
            </a:extLst>
          </p:cNvPr>
          <p:cNvSpPr>
            <a:spLocks xmlns:a="http://schemas.openxmlformats.org/drawingml/2006/main" noGrp="1"/>
          </p:cNvSpPr>
          <p:nvPr/>
        </p:nvSpPr>
        <p:spPr>
          <a:xfrm xmlns:a="http://schemas.openxmlformats.org/drawingml/2006/main">
            <a:off x="8096250" y="2143125"/>
            <a:ext cx="6286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2. Export HTML, then convert to FMX</a:t>
            </a:r>
          </a:p>
        </p:txBody>
      </p:sp>
      <p:sp>
        <p:nvSpPr>
          <p:cNvPr id="8" name="Export the design as HTML/CSS. Use the html-to-fmx skill to ">
            <a:extLst xmlns:a="http://schemas.openxmlformats.org/drawingml/2006/main">
              <a:ext uri="{FF2B5EF4-FFF2-40B4-BE49-F238E27FC236}">
                <a16:creationId xmlns:a16="http://schemas.microsoft.com/office/drawing/2014/main" id="{311EBD86-E626-4544-B760-E2DA90DD941D}"/>
              </a:ext>
            </a:extLst>
          </p:cNvPr>
          <p:cNvSpPr>
            <a:spLocks xmlns:a="http://schemas.openxmlformats.org/drawingml/2006/main" noGrp="1"/>
          </p:cNvSpPr>
          <p:nvPr/>
        </p:nvSpPr>
        <p:spPr>
          <a:xfrm xmlns:a="http://schemas.openxmlformats.org/drawingml/2006/main">
            <a:off x="8096250" y="3429000"/>
            <a:ext cx="6286500"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Export the design as HTML/CSS. Use the html-to-fmx skill to convert it into native Delphi FMX UI. Preserve the source appearance. Create the page and a reusable doctor card as .fmx and .pas pairs that remain editable in the Designer.</a:t>
            </a:r>
          </a:p>
        </p:txBody>
      </p:sp>
      <p:sp>
        <p:nvSpPr>
          <p:cNvPr id="9" name="Workflow: Stitch design, HTML/CSS export, FMX conversion, th">
            <a:extLst xmlns:a="http://schemas.openxmlformats.org/drawingml/2006/main">
              <a:ext uri="{FF2B5EF4-FFF2-40B4-BE49-F238E27FC236}">
                <a16:creationId xmlns:a16="http://schemas.microsoft.com/office/drawing/2014/main" id="{E2DD8337-8665-485F-8203-7E4A4A31A3F2}"/>
              </a:ext>
            </a:extLst>
          </p:cNvPr>
          <p:cNvSpPr>
            <a:spLocks xmlns:a="http://schemas.openxmlformats.org/drawingml/2006/main" noGrp="1"/>
          </p:cNvSpPr>
          <p:nvPr/>
        </p:nvSpPr>
        <p:spPr>
          <a:xfrm xmlns:a="http://schemas.openxmlformats.org/drawingml/2006/main">
            <a:off x="762000" y="7191375"/>
            <a:ext cx="13573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566B70"/>
                </a:solidFill>
                <a:latin typeface="Arial"/>
                <a:ea typeface="Arial"/>
                <a:cs typeface="Arial"/>
              </a:defRPr>
            </a:pPr>
            <a:r>
              <a:rPr sz="2025" b="0">
                <a:solidFill>
                  <a:srgbClr val="566B70"/>
                </a:solidFill>
                <a:latin typeface="Arial"/>
                <a:ea typeface="Arial"/>
                <a:cs typeface="Arial"/>
              </a:rPr>
              <a:t>Workflow: Stitch design, HTML/CSS export, FMX conversion, then dummy data.</a:t>
            </a:r>
          </a:p>
        </p:txBody>
      </p:sp>
    </p:spTree>
    <p:extLst>
      <p:ext uri="{BB962C8B-B14F-4D97-AF65-F5344CB8AC3E}">
        <p14:creationId xmlns:p14="http://schemas.microsoft.com/office/powerpoint/2010/main" val="125011283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Method 2 prompts: Direct UI creation">
            <a:extLst xmlns:a="http://schemas.openxmlformats.org/drawingml/2006/main">
              <a:ext uri="{FF2B5EF4-FFF2-40B4-BE49-F238E27FC236}">
                <a16:creationId xmlns:a16="http://schemas.microsoft.com/office/drawing/2014/main" id="{15774E6D-9EB7-44B2-A736-CE4D8FD17C27}"/>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00" b="1">
                <a:solidFill>
                  <a:srgbClr val="142C31"/>
                </a:solidFill>
                <a:latin typeface="Arial"/>
                <a:ea typeface="Arial"/>
                <a:cs typeface="Arial"/>
              </a:defRPr>
            </a:pPr>
            <a:r>
              <a:rPr sz="3600" b="1">
                <a:solidFill>
                  <a:srgbClr val="142C31"/>
                </a:solidFill>
                <a:latin typeface="Arial"/>
                <a:ea typeface="Arial"/>
                <a:cs typeface="Arial"/>
              </a:rPr>
              <a:t>Method 2 prompts: Direct UI creation</a:t>
            </a:r>
          </a:p>
        </p:txBody>
      </p:sp>
      <p:sp>
        <p:nvSpPr>
          <p:cNvPr id="2" name="Use the wireframe and brief from the preparation slide as pr">
            <a:extLst xmlns:a="http://schemas.openxmlformats.org/drawingml/2006/main">
              <a:ext uri="{FF2B5EF4-FFF2-40B4-BE49-F238E27FC236}">
                <a16:creationId xmlns:a16="http://schemas.microsoft.com/office/drawing/2014/main" id="{255C7A73-2553-4AC2-9156-8C7B6D4234DD}"/>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Use the wireframe and brief from the preparation slide as prompt context</a:t>
            </a:r>
          </a:p>
        </p:txBody>
      </p:sp>
      <p:sp>
        <p:nvSpPr>
          <p:cNvPr id="3" name="HTML-FMX  /  V2 healthcare study">
            <a:extLst xmlns:a="http://schemas.openxmlformats.org/drawingml/2006/main">
              <a:ext uri="{FF2B5EF4-FFF2-40B4-BE49-F238E27FC236}">
                <a16:creationId xmlns:a16="http://schemas.microsoft.com/office/drawing/2014/main" id="{836DE9B6-9F6C-4B48-8942-E76954A1A68F}"/>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0">
            <a:extLst xmlns:a="http://schemas.openxmlformats.org/drawingml/2006/main">
              <a:ext uri="{FF2B5EF4-FFF2-40B4-BE49-F238E27FC236}">
                <a16:creationId xmlns:a16="http://schemas.microsoft.com/office/drawing/2014/main" id="{375979DB-DBA9-4086-9583-342A72DF31F1}"/>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66B70"/>
                </a:solidFill>
                <a:latin typeface="Arial"/>
                <a:ea typeface="Arial"/>
                <a:cs typeface="Arial"/>
              </a:defRPr>
            </a:pPr>
            <a:r>
              <a:rPr sz="1350" b="0">
                <a:solidFill>
                  <a:srgbClr val="566B70"/>
                </a:solidFill>
                <a:latin typeface="Arial"/>
                <a:ea typeface="Arial"/>
                <a:cs typeface="Arial"/>
              </a:rPr>
              <a:t>10</a:t>
            </a:r>
          </a:p>
        </p:txBody>
      </p:sp>
      <p:sp>
        <p:nvSpPr>
          <p:cNvPr id="5" name="One implementation prompt">
            <a:extLst xmlns:a="http://schemas.openxmlformats.org/drawingml/2006/main">
              <a:ext uri="{FF2B5EF4-FFF2-40B4-BE49-F238E27FC236}">
                <a16:creationId xmlns:a16="http://schemas.microsoft.com/office/drawing/2014/main" id="{BEC81F0E-CC68-4B83-973A-A5091C30CE6E}"/>
              </a:ext>
            </a:extLst>
          </p:cNvPr>
          <p:cNvSpPr>
            <a:spLocks xmlns:a="http://schemas.openxmlformats.org/drawingml/2006/main" noGrp="1"/>
          </p:cNvSpPr>
          <p:nvPr/>
        </p:nvSpPr>
        <p:spPr>
          <a:xfrm xmlns:a="http://schemas.openxmlformats.org/drawingml/2006/main">
            <a:off x="762000" y="2143125"/>
            <a:ext cx="87153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One implementation prompt</a:t>
            </a:r>
          </a:p>
        </p:txBody>
      </p:sp>
      <p:sp>
        <p:nvSpPr>
          <p:cNvPr id="6" name="Use the create-fmx-ui skill to build a Healthcare Appointmen">
            <a:extLst xmlns:a="http://schemas.openxmlformats.org/drawingml/2006/main">
              <a:ext uri="{FF2B5EF4-FFF2-40B4-BE49-F238E27FC236}">
                <a16:creationId xmlns:a16="http://schemas.microsoft.com/office/drawing/2014/main" id="{654065A9-F924-4F7E-8048-52A66E4B4813}"/>
              </a:ext>
            </a:extLst>
          </p:cNvPr>
          <p:cNvSpPr>
            <a:spLocks xmlns:a="http://schemas.openxmlformats.org/drawingml/2006/main" noGrp="1"/>
          </p:cNvSpPr>
          <p:nvPr/>
        </p:nvSpPr>
        <p:spPr>
          <a:xfrm xmlns:a="http://schemas.openxmlformats.org/drawingml/2006/main">
            <a:off x="762000" y="3190875"/>
            <a:ext cx="8620125"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Use the create-fmx-ui skill to build a Healthcare Appointment App page directly from wireframe.png and this brief. Follow the wireframe layout and the color rules in project/DESIGN.md.</a:t>
            </a:r>
          </a:p>
          <a:p xmlns:a="http://schemas.openxmlformats.org/drawingml/2006/main">
            <a:r>
              <a:t/>
            </a:r>
          </a:p>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Store the fixed structure as Designer-editable .fmx and .pas pairs. Create a reusable doctor card for the doctor list and prepare bindings so the page can use it. Follow the existing project structure and StyleBook.</a:t>
            </a:r>
          </a:p>
        </p:txBody>
      </p:sp>
      <p:sp>
        <p:nvSpPr>
          <p:cNvPr id="7" name="Expected outputs">
            <a:extLst xmlns:a="http://schemas.openxmlformats.org/drawingml/2006/main">
              <a:ext uri="{FF2B5EF4-FFF2-40B4-BE49-F238E27FC236}">
                <a16:creationId xmlns:a16="http://schemas.microsoft.com/office/drawing/2014/main" id="{A3B601F5-84E3-43A5-BC91-23792B747C97}"/>
              </a:ext>
            </a:extLst>
          </p:cNvPr>
          <p:cNvSpPr>
            <a:spLocks xmlns:a="http://schemas.openxmlformats.org/drawingml/2006/main" noGrp="1"/>
          </p:cNvSpPr>
          <p:nvPr/>
        </p:nvSpPr>
        <p:spPr>
          <a:xfrm xmlns:a="http://schemas.openxmlformats.org/drawingml/2006/main">
            <a:off x="10001250" y="2143125"/>
            <a:ext cx="4429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Expected outputs</a:t>
            </a:r>
          </a:p>
        </p:txBody>
      </p:sp>
      <p:sp>
        <p:nvSpPr>
          <p:cNvPr id="8" name="Native .fmx + .pas page&#10;Reusable doctor card&#10;Data binding fo">
            <a:extLst xmlns:a="http://schemas.openxmlformats.org/drawingml/2006/main">
              <a:ext uri="{FF2B5EF4-FFF2-40B4-BE49-F238E27FC236}">
                <a16:creationId xmlns:a16="http://schemas.microsoft.com/office/drawing/2014/main" id="{913C5915-045A-44AC-B1A8-3FD6C38D0787}"/>
              </a:ext>
            </a:extLst>
          </p:cNvPr>
          <p:cNvSpPr>
            <a:spLocks xmlns:a="http://schemas.openxmlformats.org/drawingml/2006/main" noGrp="1"/>
          </p:cNvSpPr>
          <p:nvPr/>
        </p:nvSpPr>
        <p:spPr>
          <a:xfrm xmlns:a="http://schemas.openxmlformats.org/drawingml/2006/main">
            <a:off x="10001250" y="3190875"/>
            <a:ext cx="4429125"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Native .fmx + .pas page</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Reusable doctor card</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Data binding for the page and card</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Hierarchy following the wireframe</a:t>
            </a:r>
          </a:p>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Colors matching DESIGN.md</a:t>
            </a:r>
          </a:p>
        </p:txBody>
      </p:sp>
      <p:sp>
        <p:nvSpPr>
          <p:cNvPr id="9" name="create-fmx-ui still performs screenshot mapping internally. ">
            <a:extLst xmlns:a="http://schemas.openxmlformats.org/drawingml/2006/main">
              <a:ext uri="{FF2B5EF4-FFF2-40B4-BE49-F238E27FC236}">
                <a16:creationId xmlns:a16="http://schemas.microsoft.com/office/drawing/2014/main" id="{0BB748B6-7F0A-4C6B-96A1-AA08BD532631}"/>
              </a:ext>
            </a:extLst>
          </p:cNvPr>
          <p:cNvSpPr>
            <a:spLocks xmlns:a="http://schemas.openxmlformats.org/drawingml/2006/main" noGrp="1"/>
          </p:cNvSpPr>
          <p:nvPr/>
        </p:nvSpPr>
        <p:spPr>
          <a:xfrm xmlns:a="http://schemas.openxmlformats.org/drawingml/2006/main">
            <a:off x="762000" y="7191375"/>
            <a:ext cx="13573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566B70"/>
                </a:solidFill>
                <a:latin typeface="Arial"/>
                <a:ea typeface="Arial"/>
                <a:cs typeface="Arial"/>
              </a:defRPr>
            </a:pPr>
            <a:r>
              <a:rPr sz="2025" b="0">
                <a:solidFill>
                  <a:srgbClr val="566B70"/>
                </a:solidFill>
                <a:latin typeface="Arial"/>
                <a:ea typeface="Arial"/>
                <a:cs typeface="Arial"/>
              </a:rPr>
              <a:t>create-fmx-ui still performs screenshot mapping internally. This method uses a single UI creation workflow.</a:t>
            </a:r>
          </a:p>
        </p:txBody>
      </p:sp>
    </p:spTree>
    <p:extLst>
      <p:ext uri="{BB962C8B-B14F-4D97-AF65-F5344CB8AC3E}">
        <p14:creationId xmlns:p14="http://schemas.microsoft.com/office/powerpoint/2010/main" val="100800936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Method 3 prompts: Separate mapping">
            <a:extLst xmlns:a="http://schemas.openxmlformats.org/drawingml/2006/main">
              <a:ext uri="{FF2B5EF4-FFF2-40B4-BE49-F238E27FC236}">
                <a16:creationId xmlns:a16="http://schemas.microsoft.com/office/drawing/2014/main" id="{06888F56-620F-4F21-B78A-7A84F60873BC}"/>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00" b="1">
                <a:solidFill>
                  <a:srgbClr val="142C31"/>
                </a:solidFill>
                <a:latin typeface="Arial"/>
                <a:ea typeface="Arial"/>
                <a:cs typeface="Arial"/>
              </a:defRPr>
            </a:pPr>
            <a:r>
              <a:rPr sz="3600" b="1">
                <a:solidFill>
                  <a:srgbClr val="142C31"/>
                </a:solidFill>
                <a:latin typeface="Arial"/>
                <a:ea typeface="Arial"/>
                <a:cs typeface="Arial"/>
              </a:rPr>
              <a:t>Method 3 prompts: Separate mapping</a:t>
            </a:r>
          </a:p>
        </p:txBody>
      </p:sp>
      <p:sp>
        <p:nvSpPr>
          <p:cNvPr id="2" name="Use the wireframe and brief from the preparation slide as pr">
            <a:extLst xmlns:a="http://schemas.openxmlformats.org/drawingml/2006/main">
              <a:ext uri="{FF2B5EF4-FFF2-40B4-BE49-F238E27FC236}">
                <a16:creationId xmlns:a16="http://schemas.microsoft.com/office/drawing/2014/main" id="{6837CD48-EDE9-40E9-BA8F-351470A9B192}"/>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Use the wireframe and brief from the preparation slide as prompt context</a:t>
            </a:r>
          </a:p>
        </p:txBody>
      </p:sp>
      <p:sp>
        <p:nvSpPr>
          <p:cNvPr id="3" name="HTML-FMX  /  V2 healthcare study">
            <a:extLst xmlns:a="http://schemas.openxmlformats.org/drawingml/2006/main">
              <a:ext uri="{FF2B5EF4-FFF2-40B4-BE49-F238E27FC236}">
                <a16:creationId xmlns:a16="http://schemas.microsoft.com/office/drawing/2014/main" id="{266C8516-FBA6-4726-A530-D10A7255D0D8}"/>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1">
            <a:extLst xmlns:a="http://schemas.openxmlformats.org/drawingml/2006/main">
              <a:ext uri="{FF2B5EF4-FFF2-40B4-BE49-F238E27FC236}">
                <a16:creationId xmlns:a16="http://schemas.microsoft.com/office/drawing/2014/main" id="{B9E7E5C3-96E0-4867-9867-8721AE175C9D}"/>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66B70"/>
                </a:solidFill>
                <a:latin typeface="Arial"/>
                <a:ea typeface="Arial"/>
                <a:cs typeface="Arial"/>
              </a:defRPr>
            </a:pPr>
            <a:r>
              <a:rPr sz="1350" b="0">
                <a:solidFill>
                  <a:srgbClr val="566B70"/>
                </a:solidFill>
                <a:latin typeface="Arial"/>
                <a:ea typeface="Arial"/>
                <a:cs typeface="Arial"/>
              </a:rPr>
              <a:t>11</a:t>
            </a:r>
          </a:p>
        </p:txBody>
      </p:sp>
      <p:sp>
        <p:nvSpPr>
          <p:cNvPr id="5" name="1. Run screenshot-to-fmx-mapping">
            <a:extLst xmlns:a="http://schemas.openxmlformats.org/drawingml/2006/main">
              <a:ext uri="{FF2B5EF4-FFF2-40B4-BE49-F238E27FC236}">
                <a16:creationId xmlns:a16="http://schemas.microsoft.com/office/drawing/2014/main" id="{0632C883-EC14-4D97-B63A-DB004F0E3D5C}"/>
              </a:ext>
            </a:extLst>
          </p:cNvPr>
          <p:cNvSpPr>
            <a:spLocks xmlns:a="http://schemas.openxmlformats.org/drawingml/2006/main" noGrp="1"/>
          </p:cNvSpPr>
          <p:nvPr/>
        </p:nvSpPr>
        <p:spPr>
          <a:xfrm xmlns:a="http://schemas.openxmlformats.org/drawingml/2006/main">
            <a:off x="762000" y="2143125"/>
            <a:ext cx="63341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1. Run screenshot-to-fmx-mapping</a:t>
            </a:r>
          </a:p>
        </p:txBody>
      </p:sp>
      <p:sp>
        <p:nvSpPr>
          <p:cNvPr id="6" name="Use the screenshot-to-fmx-mapping skill to map the wireframe">
            <a:extLst xmlns:a="http://schemas.openxmlformats.org/drawingml/2006/main">
              <a:ext uri="{FF2B5EF4-FFF2-40B4-BE49-F238E27FC236}">
                <a16:creationId xmlns:a16="http://schemas.microsoft.com/office/drawing/2014/main" id="{071E6194-D409-477B-A077-E2AC1B1A9CF6}"/>
              </a:ext>
            </a:extLst>
          </p:cNvPr>
          <p:cNvSpPr>
            <a:spLocks xmlns:a="http://schemas.openxmlformats.org/drawingml/2006/main" noGrp="1"/>
          </p:cNvSpPr>
          <p:nvPr/>
        </p:nvSpPr>
        <p:spPr>
          <a:xfrm xmlns:a="http://schemas.openxmlformats.org/drawingml/2006/main">
            <a:off x="762000" y="3429000"/>
            <a:ext cx="6334125"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Use the screenshot-to-fmx-mapping skill to map the wireframe and brief into an FMX component hierarchy. Separate fixed areas, scrolling content, bottom navigation, and the doctor list with a reusable card. Save the result as a mapping document.</a:t>
            </a:r>
          </a:p>
        </p:txBody>
      </p:sp>
      <p:sp>
        <p:nvSpPr>
          <p:cNvPr id="7" name="2. Implement the map with create-fmx-ui">
            <a:extLst xmlns:a="http://schemas.openxmlformats.org/drawingml/2006/main">
              <a:ext uri="{FF2B5EF4-FFF2-40B4-BE49-F238E27FC236}">
                <a16:creationId xmlns:a16="http://schemas.microsoft.com/office/drawing/2014/main" id="{BE594485-DB2F-4330-91F4-07CEEA56714D}"/>
              </a:ext>
            </a:extLst>
          </p:cNvPr>
          <p:cNvSpPr>
            <a:spLocks xmlns:a="http://schemas.openxmlformats.org/drawingml/2006/main" noGrp="1"/>
          </p:cNvSpPr>
          <p:nvPr/>
        </p:nvSpPr>
        <p:spPr>
          <a:xfrm xmlns:a="http://schemas.openxmlformats.org/drawingml/2006/main">
            <a:off x="8096250" y="2143125"/>
            <a:ext cx="6286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2. Implement the map with create-fmx-ui</a:t>
            </a:r>
          </a:p>
        </p:txBody>
      </p:sp>
      <p:sp>
        <p:nvSpPr>
          <p:cNvPr id="8" name="Use the create-fmx-ui skill to implement the UI from that ma">
            <a:extLst xmlns:a="http://schemas.openxmlformats.org/drawingml/2006/main">
              <a:ext uri="{FF2B5EF4-FFF2-40B4-BE49-F238E27FC236}">
                <a16:creationId xmlns:a16="http://schemas.microsoft.com/office/drawing/2014/main" id="{5AC6B96F-DC1F-47A7-9397-269E8B91399D}"/>
              </a:ext>
            </a:extLst>
          </p:cNvPr>
          <p:cNvSpPr>
            <a:spLocks xmlns:a="http://schemas.openxmlformats.org/drawingml/2006/main" noGrp="1"/>
          </p:cNvSpPr>
          <p:nvPr/>
        </p:nvSpPr>
        <p:spPr>
          <a:xfrm xmlns:a="http://schemas.openxmlformats.org/drawingml/2006/main">
            <a:off x="8096250" y="3429000"/>
            <a:ext cx="6286500"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Use the create-fmx-ui skill to implement the UI from that map. Follow the color rules in project/DESIGN.md. Create Designer-editable .fmx and .pas pairs, then prepare binding for the page and doctor card.</a:t>
            </a:r>
          </a:p>
        </p:txBody>
      </p:sp>
      <p:sp>
        <p:nvSpPr>
          <p:cNvPr id="9" name="Workflow: mapping document first, implementation from that m">
            <a:extLst xmlns:a="http://schemas.openxmlformats.org/drawingml/2006/main">
              <a:ext uri="{FF2B5EF4-FFF2-40B4-BE49-F238E27FC236}">
                <a16:creationId xmlns:a16="http://schemas.microsoft.com/office/drawing/2014/main" id="{A61815CC-98E7-4D62-81D5-45439F7E3387}"/>
              </a:ext>
            </a:extLst>
          </p:cNvPr>
          <p:cNvSpPr>
            <a:spLocks xmlns:a="http://schemas.openxmlformats.org/drawingml/2006/main" noGrp="1"/>
          </p:cNvSpPr>
          <p:nvPr/>
        </p:nvSpPr>
        <p:spPr>
          <a:xfrm xmlns:a="http://schemas.openxmlformats.org/drawingml/2006/main">
            <a:off x="762000" y="7191375"/>
            <a:ext cx="13573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566B70"/>
                </a:solidFill>
                <a:latin typeface="Arial"/>
                <a:ea typeface="Arial"/>
                <a:cs typeface="Arial"/>
              </a:defRPr>
            </a:pPr>
            <a:r>
              <a:rPr sz="2025" b="0">
                <a:solidFill>
                  <a:srgbClr val="566B70"/>
                </a:solidFill>
                <a:latin typeface="Arial"/>
                <a:ea typeface="Arial"/>
                <a:cs typeface="Arial"/>
              </a:rPr>
              <a:t>Workflow: mapping document first, implementation from that map, then dummy data.</a:t>
            </a:r>
          </a:p>
        </p:txBody>
      </p:sp>
    </p:spTree>
    <p:extLst>
      <p:ext uri="{BB962C8B-B14F-4D97-AF65-F5344CB8AC3E}">
        <p14:creationId xmlns:p14="http://schemas.microsoft.com/office/powerpoint/2010/main" val="149757756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Method 4 prompts: Agent-generated HTML">
            <a:extLst xmlns:a="http://schemas.openxmlformats.org/drawingml/2006/main">
              <a:ext uri="{FF2B5EF4-FFF2-40B4-BE49-F238E27FC236}">
                <a16:creationId xmlns:a16="http://schemas.microsoft.com/office/drawing/2014/main" id="{DF965DAF-3119-4864-A70F-EDDA1682C8A0}"/>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00" b="1">
                <a:solidFill>
                  <a:srgbClr val="142C31"/>
                </a:solidFill>
                <a:latin typeface="Arial"/>
                <a:ea typeface="Arial"/>
                <a:cs typeface="Arial"/>
              </a:defRPr>
            </a:pPr>
            <a:r>
              <a:rPr sz="3600" b="1">
                <a:solidFill>
                  <a:srgbClr val="142C31"/>
                </a:solidFill>
                <a:latin typeface="Arial"/>
                <a:ea typeface="Arial"/>
                <a:cs typeface="Arial"/>
              </a:rPr>
              <a:t>Method 4 prompts: Agent-generated HTML</a:t>
            </a:r>
          </a:p>
        </p:txBody>
      </p:sp>
      <p:sp>
        <p:nvSpPr>
          <p:cNvPr id="2" name="Use the wireframe and brief from the preparation slide as pr">
            <a:extLst xmlns:a="http://schemas.openxmlformats.org/drawingml/2006/main">
              <a:ext uri="{FF2B5EF4-FFF2-40B4-BE49-F238E27FC236}">
                <a16:creationId xmlns:a16="http://schemas.microsoft.com/office/drawing/2014/main" id="{4AA58E3C-B6DD-44CF-8C5F-83DCB20472B6}"/>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Use the wireframe and brief from the preparation slide as prompt context</a:t>
            </a:r>
          </a:p>
        </p:txBody>
      </p:sp>
      <p:sp>
        <p:nvSpPr>
          <p:cNvPr id="3" name="HTML-FMX  /  V2 healthcare study">
            <a:extLst xmlns:a="http://schemas.openxmlformats.org/drawingml/2006/main">
              <a:ext uri="{FF2B5EF4-FFF2-40B4-BE49-F238E27FC236}">
                <a16:creationId xmlns:a16="http://schemas.microsoft.com/office/drawing/2014/main" id="{C5A9A2F0-BA55-48AF-B704-33A976521113}"/>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2">
            <a:extLst xmlns:a="http://schemas.openxmlformats.org/drawingml/2006/main">
              <a:ext uri="{FF2B5EF4-FFF2-40B4-BE49-F238E27FC236}">
                <a16:creationId xmlns:a16="http://schemas.microsoft.com/office/drawing/2014/main" id="{CB6298B7-B797-4C2D-91E0-5C61B6D15EA3}"/>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66B70"/>
                </a:solidFill>
                <a:latin typeface="Arial"/>
                <a:ea typeface="Arial"/>
                <a:cs typeface="Arial"/>
              </a:defRPr>
            </a:pPr>
            <a:r>
              <a:rPr sz="1350" b="0">
                <a:solidFill>
                  <a:srgbClr val="566B70"/>
                </a:solidFill>
                <a:latin typeface="Arial"/>
                <a:ea typeface="Arial"/>
                <a:cs typeface="Arial"/>
              </a:rPr>
              <a:t>12</a:t>
            </a:r>
          </a:p>
        </p:txBody>
      </p:sp>
      <p:sp>
        <p:nvSpPr>
          <p:cNvPr id="5" name="1. Ask the agent to create HTML/CSS">
            <a:extLst xmlns:a="http://schemas.openxmlformats.org/drawingml/2006/main">
              <a:ext uri="{FF2B5EF4-FFF2-40B4-BE49-F238E27FC236}">
                <a16:creationId xmlns:a16="http://schemas.microsoft.com/office/drawing/2014/main" id="{FF6583E2-B6F8-4E8A-B613-37CB268B432B}"/>
              </a:ext>
            </a:extLst>
          </p:cNvPr>
          <p:cNvSpPr>
            <a:spLocks xmlns:a="http://schemas.openxmlformats.org/drawingml/2006/main" noGrp="1"/>
          </p:cNvSpPr>
          <p:nvPr/>
        </p:nvSpPr>
        <p:spPr>
          <a:xfrm xmlns:a="http://schemas.openxmlformats.org/drawingml/2006/main">
            <a:off x="762000" y="2143125"/>
            <a:ext cx="63341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1. Ask the agent to create HTML/CSS</a:t>
            </a:r>
          </a:p>
        </p:txBody>
      </p:sp>
      <p:sp>
        <p:nvSpPr>
          <p:cNvPr id="6" name="Convert the wireframe and Healthcare Appointment App brief i">
            <a:extLst xmlns:a="http://schemas.openxmlformats.org/drawingml/2006/main">
              <a:ext uri="{FF2B5EF4-FFF2-40B4-BE49-F238E27FC236}">
                <a16:creationId xmlns:a16="http://schemas.microsoft.com/office/drawing/2014/main" id="{18CF30AF-C2D6-4984-AD78-2150AB2BC278}"/>
              </a:ext>
            </a:extLst>
          </p:cNvPr>
          <p:cNvSpPr>
            <a:spLocks xmlns:a="http://schemas.openxmlformats.org/drawingml/2006/main" noGrp="1"/>
          </p:cNvSpPr>
          <p:nvPr/>
        </p:nvSpPr>
        <p:spPr>
          <a:xfrm xmlns:a="http://schemas.openxmlformats.org/drawingml/2006/main">
            <a:off x="762000" y="3429000"/>
            <a:ext cx="6334125"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Convert the wireframe and Healthcare Appointment App brief into a mobile HTML/CSS page. Preserve the main areas and their arrangement. Use a simple, modern interface. Include the required assets and save the HTML/CSS source.</a:t>
            </a:r>
          </a:p>
        </p:txBody>
      </p:sp>
      <p:sp>
        <p:nvSpPr>
          <p:cNvPr id="7" name="2. Convert HTML/CSS with html-to-fmx">
            <a:extLst xmlns:a="http://schemas.openxmlformats.org/drawingml/2006/main">
              <a:ext uri="{FF2B5EF4-FFF2-40B4-BE49-F238E27FC236}">
                <a16:creationId xmlns:a16="http://schemas.microsoft.com/office/drawing/2014/main" id="{2D633A1D-AF60-4B14-9936-AE9B2AF00879}"/>
              </a:ext>
            </a:extLst>
          </p:cNvPr>
          <p:cNvSpPr>
            <a:spLocks xmlns:a="http://schemas.openxmlformats.org/drawingml/2006/main" noGrp="1"/>
          </p:cNvSpPr>
          <p:nvPr/>
        </p:nvSpPr>
        <p:spPr>
          <a:xfrm xmlns:a="http://schemas.openxmlformats.org/drawingml/2006/main">
            <a:off x="8096250" y="2143125"/>
            <a:ext cx="6286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2. Convert HTML/CSS with html-to-fmx</a:t>
            </a:r>
          </a:p>
        </p:txBody>
      </p:sp>
      <p:sp>
        <p:nvSpPr>
          <p:cNvPr id="8" name="Use the html-to-fmx skill to convert that HTML/CSS into nati">
            <a:extLst xmlns:a="http://schemas.openxmlformats.org/drawingml/2006/main">
              <a:ext uri="{FF2B5EF4-FFF2-40B4-BE49-F238E27FC236}">
                <a16:creationId xmlns:a16="http://schemas.microsoft.com/office/drawing/2014/main" id="{FFD12451-61CF-4FD1-9A0E-ED9F5F0D4B57}"/>
              </a:ext>
            </a:extLst>
          </p:cNvPr>
          <p:cNvSpPr>
            <a:spLocks xmlns:a="http://schemas.openxmlformats.org/drawingml/2006/main" noGrp="1"/>
          </p:cNvSpPr>
          <p:nvPr/>
        </p:nvSpPr>
        <p:spPr>
          <a:xfrm xmlns:a="http://schemas.openxmlformats.org/drawingml/2006/main">
            <a:off x="8096250" y="3429000"/>
            <a:ext cx="6286500"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Use the html-to-fmx skill to convert that HTML/CSS into native Delphi FMX UI. Preserve the source appearance. Create the page and a reusable doctor card as .fmx and .pas pairs that remain editable in the Designer.</a:t>
            </a:r>
          </a:p>
        </p:txBody>
      </p:sp>
      <p:sp>
        <p:nvSpPr>
          <p:cNvPr id="9" name="This HTML-stage prompt omits DESIGN.md, consistent with the ">
            <a:extLst xmlns:a="http://schemas.openxmlformats.org/drawingml/2006/main">
              <a:ext uri="{FF2B5EF4-FFF2-40B4-BE49-F238E27FC236}">
                <a16:creationId xmlns:a16="http://schemas.microsoft.com/office/drawing/2014/main" id="{674F5525-CB26-4E2D-B554-EA70C289C77B}"/>
              </a:ext>
            </a:extLst>
          </p:cNvPr>
          <p:cNvSpPr>
            <a:spLocks xmlns:a="http://schemas.openxmlformats.org/drawingml/2006/main" noGrp="1"/>
          </p:cNvSpPr>
          <p:nvPr/>
        </p:nvSpPr>
        <p:spPr>
          <a:xfrm xmlns:a="http://schemas.openxmlformats.org/drawingml/2006/main">
            <a:off x="762000" y="7191375"/>
            <a:ext cx="13573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566B70"/>
                </a:solidFill>
                <a:latin typeface="Arial"/>
                <a:ea typeface="Arial"/>
                <a:cs typeface="Arial"/>
              </a:defRPr>
            </a:pPr>
            <a:r>
              <a:rPr sz="2025" b="0">
                <a:solidFill>
                  <a:srgbClr val="566B70"/>
                </a:solidFill>
                <a:latin typeface="Arial"/>
                <a:ea typeface="Arial"/>
                <a:cs typeface="Arial"/>
              </a:rPr>
              <a:t>This HTML-stage prompt omits DESIGN.md, consistent with the Method 4 experiment context.</a:t>
            </a:r>
          </a:p>
        </p:txBody>
      </p:sp>
    </p:spTree>
    <p:extLst>
      <p:ext uri="{BB962C8B-B14F-4D97-AF65-F5344CB8AC3E}">
        <p14:creationId xmlns:p14="http://schemas.microsoft.com/office/powerpoint/2010/main" val="120037101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Dummy data, review, and prompt refinement">
            <a:extLst xmlns:a="http://schemas.openxmlformats.org/drawingml/2006/main">
              <a:ext uri="{FF2B5EF4-FFF2-40B4-BE49-F238E27FC236}">
                <a16:creationId xmlns:a16="http://schemas.microsoft.com/office/drawing/2014/main" id="{41D1A6C1-E062-4A18-8746-4003F4A6258E}"/>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00" b="1">
                <a:solidFill>
                  <a:srgbClr val="142C31"/>
                </a:solidFill>
                <a:latin typeface="Arial"/>
                <a:ea typeface="Arial"/>
                <a:cs typeface="Arial"/>
              </a:defRPr>
            </a:pPr>
            <a:r>
              <a:rPr sz="3600" b="1">
                <a:solidFill>
                  <a:srgbClr val="142C31"/>
                </a:solidFill>
                <a:latin typeface="Arial"/>
                <a:ea typeface="Arial"/>
                <a:cs typeface="Arial"/>
              </a:rPr>
              <a:t>Dummy data, review, and prompt refinement</a:t>
            </a:r>
          </a:p>
        </p:txBody>
      </p:sp>
      <p:sp>
        <p:nvSpPr>
          <p:cNvPr id="2" name="Continue after the page and reusable cards exist">
            <a:extLst xmlns:a="http://schemas.openxmlformats.org/drawingml/2006/main">
              <a:ext uri="{FF2B5EF4-FFF2-40B4-BE49-F238E27FC236}">
                <a16:creationId xmlns:a16="http://schemas.microsoft.com/office/drawing/2014/main" id="{067123BE-ED55-455C-8C42-8DFDE3ABB1E2}"/>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Continue after the page and reusable cards exist</a:t>
            </a:r>
          </a:p>
        </p:txBody>
      </p:sp>
      <p:sp>
        <p:nvSpPr>
          <p:cNvPr id="3" name="HTML-FMX  /  V2 healthcare study">
            <a:extLst xmlns:a="http://schemas.openxmlformats.org/drawingml/2006/main">
              <a:ext uri="{FF2B5EF4-FFF2-40B4-BE49-F238E27FC236}">
                <a16:creationId xmlns:a16="http://schemas.microsoft.com/office/drawing/2014/main" id="{3EA7784E-9F01-4B1C-B90A-31703A83A8A8}"/>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3">
            <a:extLst xmlns:a="http://schemas.openxmlformats.org/drawingml/2006/main">
              <a:ext uri="{FF2B5EF4-FFF2-40B4-BE49-F238E27FC236}">
                <a16:creationId xmlns:a16="http://schemas.microsoft.com/office/drawing/2014/main" id="{CDE5434C-E22A-44AC-9DA8-3A1141DA11BB}"/>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66B70"/>
                </a:solidFill>
                <a:latin typeface="Arial"/>
                <a:ea typeface="Arial"/>
                <a:cs typeface="Arial"/>
              </a:defRPr>
            </a:pPr>
            <a:r>
              <a:rPr sz="1350" b="0">
                <a:solidFill>
                  <a:srgbClr val="566B70"/>
                </a:solidFill>
                <a:latin typeface="Arial"/>
                <a:ea typeface="Arial"/>
                <a:cs typeface="Arial"/>
              </a:rPr>
              <a:t>13</a:t>
            </a:r>
          </a:p>
        </p:txBody>
      </p:sp>
      <p:sp>
        <p:nvSpPr>
          <p:cNvPr id="5" name="Follow-up prompt for dummy data">
            <a:extLst xmlns:a="http://schemas.openxmlformats.org/drawingml/2006/main">
              <a:ext uri="{FF2B5EF4-FFF2-40B4-BE49-F238E27FC236}">
                <a16:creationId xmlns:a16="http://schemas.microsoft.com/office/drawing/2014/main" id="{51304968-0BBB-4C8B-8DEA-8E2BAC182D50}"/>
              </a:ext>
            </a:extLst>
          </p:cNvPr>
          <p:cNvSpPr>
            <a:spLocks xmlns:a="http://schemas.openxmlformats.org/drawingml/2006/main" noGrp="1"/>
          </p:cNvSpPr>
          <p:nvPr/>
        </p:nvSpPr>
        <p:spPr>
          <a:xfrm xmlns:a="http://schemas.openxmlformats.org/drawingml/2006/main">
            <a:off x="762000" y="2143125"/>
            <a:ext cx="7048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Follow-up prompt for dummy data</a:t>
            </a:r>
          </a:p>
        </p:txBody>
      </p:sp>
      <p:sp>
        <p:nvSpPr>
          <p:cNvPr id="6" name="Add fictional dummy data using the cards already created. Im">
            <a:extLst xmlns:a="http://schemas.openxmlformats.org/drawingml/2006/main">
              <a:ext uri="{FF2B5EF4-FFF2-40B4-BE49-F238E27FC236}">
                <a16:creationId xmlns:a16="http://schemas.microsoft.com/office/drawing/2014/main" id="{CCD57B61-E37A-40B9-AF70-B6885DA15657}"/>
              </a:ext>
            </a:extLst>
          </p:cNvPr>
          <p:cNvSpPr>
            <a:spLocks xmlns:a="http://schemas.openxmlformats.org/drawingml/2006/main" noGrp="1"/>
          </p:cNvSpPr>
          <p:nvPr/>
        </p:nvSpPr>
        <p:spPr>
          <a:xfrm xmlns:a="http://schemas.openxmlformats.org/drawingml/2006/main">
            <a:off x="762000" y="3190875"/>
            <a:ext cx="6715125" cy="3543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42C31"/>
                </a:solidFill>
                <a:latin typeface="Arial"/>
                <a:ea typeface="Arial"/>
                <a:cs typeface="Arial"/>
              </a:defRPr>
            </a:pPr>
            <a:r>
              <a:rPr sz="2175" b="0">
                <a:solidFill>
                  <a:srgbClr val="142C31"/>
                </a:solidFill>
                <a:latin typeface="Arial"/>
                <a:ea typeface="Arial"/>
                <a:cs typeface="Arial"/>
              </a:rPr>
              <a:t>Add fictional dummy data using the cards already created. Implement the cards on the UI page: create list items, attach card instances, and populate them through the existing bindings. Load demo data once when the page is created. Preserve later data bindings, including empty results.</a:t>
            </a:r>
          </a:p>
        </p:txBody>
      </p:sp>
      <p:sp>
        <p:nvSpPr>
          <p:cNvPr id="7" name="After the data loads">
            <a:extLst xmlns:a="http://schemas.openxmlformats.org/drawingml/2006/main">
              <a:ext uri="{FF2B5EF4-FFF2-40B4-BE49-F238E27FC236}">
                <a16:creationId xmlns:a16="http://schemas.microsoft.com/office/drawing/2014/main" id="{DF62D2D0-CC2F-4B04-89C3-66EDCA715280}"/>
              </a:ext>
            </a:extLst>
          </p:cNvPr>
          <p:cNvSpPr>
            <a:spLocks xmlns:a="http://schemas.openxmlformats.org/drawingml/2006/main" noGrp="1"/>
          </p:cNvSpPr>
          <p:nvPr/>
        </p:nvSpPr>
        <p:spPr>
          <a:xfrm xmlns:a="http://schemas.openxmlformats.org/drawingml/2006/main">
            <a:off x="8239125" y="2143125"/>
            <a:ext cx="6096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007F79"/>
                </a:solidFill>
                <a:latin typeface="Arial"/>
                <a:ea typeface="Arial"/>
                <a:cs typeface="Arial"/>
              </a:defRPr>
            </a:pPr>
            <a:r>
              <a:rPr sz="2550" b="1">
                <a:solidFill>
                  <a:srgbClr val="007F79"/>
                </a:solidFill>
                <a:latin typeface="Arial"/>
                <a:ea typeface="Arial"/>
                <a:cs typeface="Arial"/>
              </a:rPr>
              <a:t>After the data loads</a:t>
            </a:r>
          </a:p>
        </p:txBody>
      </p:sp>
      <p:sp>
        <p:nvSpPr>
          <p:cNvPr id="8" name="Open the page in RAD Studio Designer, then run the app. Chec">
            <a:extLst xmlns:a="http://schemas.openxmlformats.org/drawingml/2006/main">
              <a:ext uri="{FF2B5EF4-FFF2-40B4-BE49-F238E27FC236}">
                <a16:creationId xmlns:a16="http://schemas.microsoft.com/office/drawing/2014/main" id="{21B21473-44E8-46B2-8531-F17BA6112F8A}"/>
              </a:ext>
            </a:extLst>
          </p:cNvPr>
          <p:cNvSpPr>
            <a:spLocks xmlns:a="http://schemas.openxmlformats.org/drawingml/2006/main" noGrp="1"/>
          </p:cNvSpPr>
          <p:nvPr/>
        </p:nvSpPr>
        <p:spPr>
          <a:xfrm xmlns:a="http://schemas.openxmlformats.org/drawingml/2006/main">
            <a:off x="8239125" y="2857500"/>
            <a:ext cx="6096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42C31"/>
                </a:solidFill>
                <a:latin typeface="Arial"/>
                <a:ea typeface="Arial"/>
                <a:cs typeface="Arial"/>
              </a:defRPr>
            </a:pPr>
            <a:r>
              <a:rPr sz="2100" b="0">
                <a:solidFill>
                  <a:srgbClr val="142C31"/>
                </a:solidFill>
                <a:latin typeface="Arial"/>
                <a:ea typeface="Arial"/>
                <a:cs typeface="Arial"/>
              </a:rPr>
              <a:t>Open the page in RAD Studio Designer, then run the app. Check the hierarchy, card appearance, scrolling area, and bottom navigation. Compare the result with the wireframe and DESIGN.md colors. Record only checks you actually perform.</a:t>
            </a:r>
          </a:p>
        </p:txBody>
      </p:sp>
      <p:sp>
        <p:nvSpPr>
          <p:cNvPr id="9" name="Suggested refinement for Method 4">
            <a:extLst xmlns:a="http://schemas.openxmlformats.org/drawingml/2006/main">
              <a:ext uri="{FF2B5EF4-FFF2-40B4-BE49-F238E27FC236}">
                <a16:creationId xmlns:a16="http://schemas.microsoft.com/office/drawing/2014/main" id="{AFE16A95-284F-416A-AA1A-E9BEA8D8D6B9}"/>
              </a:ext>
            </a:extLst>
          </p:cNvPr>
          <p:cNvSpPr>
            <a:spLocks xmlns:a="http://schemas.openxmlformats.org/drawingml/2006/main" noGrp="1"/>
          </p:cNvSpPr>
          <p:nvPr/>
        </p:nvSpPr>
        <p:spPr>
          <a:xfrm xmlns:a="http://schemas.openxmlformats.org/drawingml/2006/main">
            <a:off x="8239125" y="5353050"/>
            <a:ext cx="6096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1">
                <a:solidFill>
                  <a:srgbClr val="007F79"/>
                </a:solidFill>
                <a:latin typeface="Arial"/>
                <a:ea typeface="Arial"/>
                <a:cs typeface="Arial"/>
              </a:defRPr>
            </a:pPr>
            <a:r>
              <a:rPr sz="2400" b="1">
                <a:solidFill>
                  <a:srgbClr val="007F79"/>
                </a:solidFill>
                <a:latin typeface="Arial"/>
                <a:ea typeface="Arial"/>
                <a:cs typeface="Arial"/>
              </a:rPr>
              <a:t>Suggested refinement for Method 4</a:t>
            </a:r>
          </a:p>
        </p:txBody>
      </p:sp>
      <p:sp>
        <p:nvSpPr>
          <p:cNvPr id="10" name="Before creating HTML/CSS, read project/DESIGN.md and use its">
            <a:extLst xmlns:a="http://schemas.openxmlformats.org/drawingml/2006/main">
              <a:ext uri="{FF2B5EF4-FFF2-40B4-BE49-F238E27FC236}">
                <a16:creationId xmlns:a16="http://schemas.microsoft.com/office/drawing/2014/main" id="{A4C39AC0-07FF-4CAE-9A40-800BADBC138E}"/>
              </a:ext>
            </a:extLst>
          </p:cNvPr>
          <p:cNvSpPr>
            <a:spLocks xmlns:a="http://schemas.openxmlformats.org/drawingml/2006/main" noGrp="1"/>
          </p:cNvSpPr>
          <p:nvPr/>
        </p:nvSpPr>
        <p:spPr>
          <a:xfrm xmlns:a="http://schemas.openxmlformats.org/drawingml/2006/main">
            <a:off x="8239125" y="6286500"/>
            <a:ext cx="6096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42C31"/>
                </a:solidFill>
                <a:latin typeface="Arial"/>
                <a:ea typeface="Arial"/>
                <a:cs typeface="Arial"/>
              </a:defRPr>
            </a:pPr>
            <a:r>
              <a:rPr sz="2025" b="0">
                <a:solidFill>
                  <a:srgbClr val="142C31"/>
                </a:solidFill>
                <a:latin typeface="Arial"/>
                <a:ea typeface="Arial"/>
                <a:cs typeface="Arial"/>
              </a:rPr>
              <a:t>Before creating HTML/CSS, read project/DESIGN.md and use its color tokens. Preserve those color rules during FMX conversion.</a:t>
            </a:r>
          </a:p>
        </p:txBody>
      </p:sp>
      <p:sp>
        <p:nvSpPr>
          <p:cNvPr id="11" name="This additional DESIGN.md instruction is a suggestion for th">
            <a:extLst xmlns:a="http://schemas.openxmlformats.org/drawingml/2006/main">
              <a:ext uri="{FF2B5EF4-FFF2-40B4-BE49-F238E27FC236}">
                <a16:creationId xmlns:a16="http://schemas.microsoft.com/office/drawing/2014/main" id="{91345ED8-55FC-4991-970E-F0443C73D6DB}"/>
              </a:ext>
            </a:extLst>
          </p:cNvPr>
          <p:cNvSpPr>
            <a:spLocks xmlns:a="http://schemas.openxmlformats.org/drawingml/2006/main" noGrp="1"/>
          </p:cNvSpPr>
          <p:nvPr/>
        </p:nvSpPr>
        <p:spPr>
          <a:xfrm xmlns:a="http://schemas.openxmlformats.org/drawingml/2006/main">
            <a:off x="762000" y="7658100"/>
            <a:ext cx="13573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66B70"/>
                </a:solidFill>
                <a:latin typeface="Arial"/>
                <a:ea typeface="Arial"/>
                <a:cs typeface="Arial"/>
              </a:defRPr>
            </a:pPr>
            <a:r>
              <a:rPr sz="1875" b="0">
                <a:solidFill>
                  <a:srgbClr val="566B70"/>
                </a:solidFill>
                <a:latin typeface="Arial"/>
                <a:ea typeface="Arial"/>
                <a:cs typeface="Arial"/>
              </a:rPr>
              <a:t>This additional DESIGN.md instruction is a suggestion for the next experiment.</a:t>
            </a:r>
          </a:p>
        </p:txBody>
      </p:sp>
    </p:spTree>
    <p:extLst>
      <p:ext uri="{BB962C8B-B14F-4D97-AF65-F5344CB8AC3E}">
        <p14:creationId xmlns:p14="http://schemas.microsoft.com/office/powerpoint/2010/main" val="20186474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Mapping internal dan mapping sebagai tahap terpisah">
            <a:extLst xmlns:a="http://schemas.openxmlformats.org/drawingml/2006/main">
              <a:ext uri="{FF2B5EF4-FFF2-40B4-BE49-F238E27FC236}">
                <a16:creationId xmlns:a16="http://schemas.microsoft.com/office/drawing/2014/main" id="{57EAB558-71D7-41A3-A0F8-B0C69DCBE91C}"/>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Internal mapping versus a separate mapping stage</a:t>
            </a:r>
          </a:p>
        </p:txBody>
      </p:sp>
      <p:sp>
        <p:nvSpPr>
          <p:cNvPr id="2" name="Metode 2 dan 3 membedakan cara menjalankan workflow">
            <a:extLst xmlns:a="http://schemas.openxmlformats.org/drawingml/2006/main">
              <a:ext uri="{FF2B5EF4-FFF2-40B4-BE49-F238E27FC236}">
                <a16:creationId xmlns:a16="http://schemas.microsoft.com/office/drawing/2014/main" id="{EB5C6020-C26E-4A0E-AC23-9D37E5D2E8D9}"/>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Methods 2 and 3 differ in how the workflow is executed</a:t>
            </a:r>
          </a:p>
        </p:txBody>
      </p:sp>
      <p:sp>
        <p:nvSpPr>
          <p:cNvPr id="3" name="HTML-FMX  /  V2 healthcare study">
            <a:extLst xmlns:a="http://schemas.openxmlformats.org/drawingml/2006/main">
              <a:ext uri="{FF2B5EF4-FFF2-40B4-BE49-F238E27FC236}">
                <a16:creationId xmlns:a16="http://schemas.microsoft.com/office/drawing/2014/main" id="{F926F5E8-2F49-4417-8BA2-5A83C5649379}"/>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8">
            <a:extLst xmlns:a="http://schemas.openxmlformats.org/drawingml/2006/main">
              <a:ext uri="{FF2B5EF4-FFF2-40B4-BE49-F238E27FC236}">
                <a16:creationId xmlns:a16="http://schemas.microsoft.com/office/drawing/2014/main" id="{B4039D1A-53AC-4F24-8BB3-1D2C568B627C}"/>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14</a:t>
            </a:r>
          </a:p>
        </p:txBody>
      </p:sp>
      <p:sp>
        <p:nvSpPr>
          <p:cNvPr id="5" name="Create UI langsung">
            <a:extLst xmlns:a="http://schemas.openxmlformats.org/drawingml/2006/main">
              <a:ext uri="{FF2B5EF4-FFF2-40B4-BE49-F238E27FC236}">
                <a16:creationId xmlns:a16="http://schemas.microsoft.com/office/drawing/2014/main" id="{EC9EE5F5-1D15-45CF-AE9F-62D331D696BA}"/>
              </a:ext>
            </a:extLst>
          </p:cNvPr>
          <p:cNvSpPr>
            <a:spLocks xmlns:a="http://schemas.openxmlformats.org/drawingml/2006/main" noGrp="1"/>
          </p:cNvSpPr>
          <p:nvPr/>
        </p:nvSpPr>
        <p:spPr>
          <a:xfrm xmlns:a="http://schemas.openxmlformats.org/drawingml/2006/main">
            <a:off x="762000" y="2362200"/>
            <a:ext cx="6477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Direct UI creation</a:t>
            </a:r>
          </a:p>
        </p:txBody>
      </p:sp>
      <p:sp>
        <p:nvSpPr>
          <p:cNvPr id="6" name="Satu permintaan pembuatan UI dari gambar. Skill create-fmx-u">
            <a:extLst xmlns:a="http://schemas.openxmlformats.org/drawingml/2006/main">
              <a:ext uri="{FF2B5EF4-FFF2-40B4-BE49-F238E27FC236}">
                <a16:creationId xmlns:a16="http://schemas.microsoft.com/office/drawing/2014/main" id="{3B9B46CA-2AAD-45FB-97BA-3CA4984E6245}"/>
              </a:ext>
            </a:extLst>
          </p:cNvPr>
          <p:cNvSpPr>
            <a:spLocks xmlns:a="http://schemas.openxmlformats.org/drawingml/2006/main" noGrp="1"/>
          </p:cNvSpPr>
          <p:nvPr/>
        </p:nvSpPr>
        <p:spPr>
          <a:xfrm xmlns:a="http://schemas.openxmlformats.org/drawingml/2006/main">
            <a:off x="762000" y="3124200"/>
            <a:ext cx="6381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A single request creates UI from the image. The create-fmx-ui skill still performs screenshot mapping before implementation.</a:t>
            </a:r>
          </a:p>
        </p:txBody>
      </p:sp>
      <p:sp>
        <p:nvSpPr>
          <p:cNvPr id="7" name="Mapping lalu Create UI">
            <a:extLst xmlns:a="http://schemas.openxmlformats.org/drawingml/2006/main">
              <a:ext uri="{FF2B5EF4-FFF2-40B4-BE49-F238E27FC236}">
                <a16:creationId xmlns:a16="http://schemas.microsoft.com/office/drawing/2014/main" id="{244B2728-4439-4EED-9FEB-2E89447E988F}"/>
              </a:ext>
            </a:extLst>
          </p:cNvPr>
          <p:cNvSpPr>
            <a:spLocks xmlns:a="http://schemas.openxmlformats.org/drawingml/2006/main" noGrp="1"/>
          </p:cNvSpPr>
          <p:nvPr/>
        </p:nvSpPr>
        <p:spPr>
          <a:xfrm xmlns:a="http://schemas.openxmlformats.org/drawingml/2006/main">
            <a:off x="8096250" y="2362200"/>
            <a:ext cx="6381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007F79"/>
                </a:solidFill>
                <a:latin typeface="Arial"/>
                <a:ea typeface="Arial"/>
                <a:cs typeface="Arial"/>
              </a:defRPr>
            </a:pPr>
            <a:r>
              <a:rPr sz="2850" b="1">
                <a:solidFill>
                  <a:srgbClr val="007F79"/>
                </a:solidFill>
                <a:latin typeface="Arial"/>
                <a:ea typeface="Arial"/>
                <a:cs typeface="Arial"/>
              </a:rPr>
              <a:t>Mapping followed by UI creation</a:t>
            </a:r>
          </a:p>
        </p:txBody>
      </p:sp>
      <p:sp>
        <p:nvSpPr>
          <p:cNvPr id="8" name="Author menjalankan mapping sebagai tahap tersendiri, kemudia">
            <a:extLst xmlns:a="http://schemas.openxmlformats.org/drawingml/2006/main">
              <a:ext uri="{FF2B5EF4-FFF2-40B4-BE49-F238E27FC236}">
                <a16:creationId xmlns:a16="http://schemas.microsoft.com/office/drawing/2014/main" id="{EF12F684-567E-40F7-80FE-DA8992596BBC}"/>
              </a:ext>
            </a:extLst>
          </p:cNvPr>
          <p:cNvSpPr>
            <a:spLocks xmlns:a="http://schemas.openxmlformats.org/drawingml/2006/main" noGrp="1"/>
          </p:cNvSpPr>
          <p:nvPr/>
        </p:nvSpPr>
        <p:spPr>
          <a:xfrm xmlns:a="http://schemas.openxmlformats.org/drawingml/2006/main">
            <a:off x="8096250" y="3124200"/>
            <a:ext cx="6381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325" b="0">
                <a:solidFill>
                  <a:srgbClr val="142C31"/>
                </a:solidFill>
                <a:latin typeface="Arial"/>
                <a:ea typeface="Arial"/>
                <a:cs typeface="Arial"/>
              </a:defRPr>
            </a:pPr>
            <a:r>
              <a:rPr sz="2325" b="0">
                <a:solidFill>
                  <a:srgbClr val="142C31"/>
                </a:solidFill>
                <a:latin typeface="Arial"/>
                <a:ea typeface="Arial"/>
                <a:cs typeface="Arial"/>
              </a:rPr>
              <a:t>I ran mapping as a separate stage, then used the resulting component map for implementation.</a:t>
            </a:r>
          </a:p>
        </p:txBody>
      </p:sp>
      <p:sp>
        <p:nvSpPr>
          <p:cNvPr id="9" name="Durasi mapping terpisah: 8m 16s">
            <a:extLst xmlns:a="http://schemas.openxmlformats.org/drawingml/2006/main">
              <a:ext uri="{FF2B5EF4-FFF2-40B4-BE49-F238E27FC236}">
                <a16:creationId xmlns:a16="http://schemas.microsoft.com/office/drawing/2014/main" id="{C29D6F1C-5398-44F5-A249-77BF7E16F889}"/>
              </a:ext>
            </a:extLst>
          </p:cNvPr>
          <p:cNvSpPr>
            <a:spLocks xmlns:a="http://schemas.openxmlformats.org/drawingml/2006/main" noGrp="1"/>
          </p:cNvSpPr>
          <p:nvPr/>
        </p:nvSpPr>
        <p:spPr>
          <a:xfrm xmlns:a="http://schemas.openxmlformats.org/drawingml/2006/main">
            <a:off x="8096250" y="5562600"/>
            <a:ext cx="6381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75" b="1">
                <a:solidFill>
                  <a:srgbClr val="007F79"/>
                </a:solidFill>
                <a:latin typeface="Arial"/>
                <a:ea typeface="Arial"/>
                <a:cs typeface="Arial"/>
              </a:defRPr>
            </a:pPr>
            <a:r>
              <a:rPr sz="2475" b="1">
                <a:solidFill>
                  <a:srgbClr val="007F79"/>
                </a:solidFill>
                <a:latin typeface="Arial"/>
                <a:ea typeface="Arial"/>
                <a:cs typeface="Arial"/>
              </a:rPr>
              <a:t>Separate mapping stage: 8m 16s</a:t>
            </a:r>
          </a:p>
        </p:txBody>
      </p:sp>
      <p:sp>
        <p:nvSpPr>
          <p:cNvPr id="10" name="Waktu total belum membuktikan penyebab perbedaan durasi atau">
            <a:extLst xmlns:a="http://schemas.openxmlformats.org/drawingml/2006/main">
              <a:ext uri="{FF2B5EF4-FFF2-40B4-BE49-F238E27FC236}">
                <a16:creationId xmlns:a16="http://schemas.microsoft.com/office/drawing/2014/main" id="{8B9122BE-89E7-41FC-A3C2-460BB57F9D79}"/>
              </a:ext>
            </a:extLst>
          </p:cNvPr>
          <p:cNvSpPr>
            <a:spLocks xmlns:a="http://schemas.openxmlformats.org/drawingml/2006/main" noGrp="1"/>
          </p:cNvSpPr>
          <p:nvPr/>
        </p:nvSpPr>
        <p:spPr>
          <a:xfrm xmlns:a="http://schemas.openxmlformats.org/drawingml/2006/main">
            <a:off x="762000" y="6962775"/>
            <a:ext cx="13335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250" b="1">
                <a:solidFill>
                  <a:srgbClr val="142C31"/>
                </a:solidFill>
                <a:latin typeface="Arial"/>
                <a:ea typeface="Arial"/>
                <a:cs typeface="Arial"/>
              </a:defRPr>
            </a:pPr>
            <a:r>
              <a:rPr sz="2250" b="1">
                <a:solidFill>
                  <a:srgbClr val="142C31"/>
                </a:solidFill>
                <a:latin typeface="Arial"/>
                <a:ea typeface="Arial"/>
                <a:cs typeface="Arial"/>
              </a:rPr>
              <a:t>Total time alone does not explain the duration differences or establish a better hierarchy.</a:t>
            </a:r>
          </a:p>
        </p:txBody>
      </p:sp>
    </p:spTree>
    <p:extLst>
      <p:ext uri="{BB962C8B-B14F-4D97-AF65-F5344CB8AC3E}">
        <p14:creationId xmlns:p14="http://schemas.microsoft.com/office/powerpoint/2010/main" val="27426395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Metode 1: Google Stitch dan HTML">
            <a:extLst xmlns:a="http://schemas.openxmlformats.org/drawingml/2006/main">
              <a:ext uri="{FF2B5EF4-FFF2-40B4-BE49-F238E27FC236}">
                <a16:creationId xmlns:a16="http://schemas.microsoft.com/office/drawing/2014/main" id="{22F3B94D-B609-4923-B38C-2CBE8BEA9978}"/>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Method 1: Google Stitch and HTML</a:t>
            </a:r>
          </a:p>
        </p:txBody>
      </p:sp>
      <p:sp>
        <p:nvSpPr>
          <p:cNvPr id="2" name="MCP Google Stitch, ekspor HTML, lalu html-to-fmx">
            <a:extLst xmlns:a="http://schemas.openxmlformats.org/drawingml/2006/main">
              <a:ext uri="{FF2B5EF4-FFF2-40B4-BE49-F238E27FC236}">
                <a16:creationId xmlns:a16="http://schemas.microsoft.com/office/drawing/2014/main" id="{2732E532-619E-468E-BC2D-563231FB69D3}"/>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Google Stitch MCP, export HTML, then html-to-fmx</a:t>
            </a:r>
          </a:p>
        </p:txBody>
      </p:sp>
      <p:sp>
        <p:nvSpPr>
          <p:cNvPr id="3" name="HTML-FMX  /  V2 healthcare study">
            <a:extLst xmlns:a="http://schemas.openxmlformats.org/drawingml/2006/main">
              <a:ext uri="{FF2B5EF4-FFF2-40B4-BE49-F238E27FC236}">
                <a16:creationId xmlns:a16="http://schemas.microsoft.com/office/drawing/2014/main" id="{E4DA63C8-F0A8-475E-93AD-45D6FD8FBF57}"/>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09">
            <a:extLst xmlns:a="http://schemas.openxmlformats.org/drawingml/2006/main">
              <a:ext uri="{FF2B5EF4-FFF2-40B4-BE49-F238E27FC236}">
                <a16:creationId xmlns:a16="http://schemas.microsoft.com/office/drawing/2014/main" id="{97DBD78D-7182-4A96-9A04-ECDF55AD2969}"/>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15</a:t>
            </a:r>
          </a:p>
        </p:txBody>
      </p:sp>
      <p:sp>
        <p:nvSpPr>
          <p:cNvPr id="5" name="Total hingga card terisi">
            <a:extLst xmlns:a="http://schemas.openxmlformats.org/drawingml/2006/main">
              <a:ext uri="{FF2B5EF4-FFF2-40B4-BE49-F238E27FC236}">
                <a16:creationId xmlns:a16="http://schemas.microsoft.com/office/drawing/2014/main" id="{4839E86E-F0D7-460B-BAE5-D8D9E6565425}"/>
              </a:ext>
            </a:extLst>
          </p:cNvPr>
          <p:cNvSpPr>
            <a:spLocks xmlns:a="http://schemas.openxmlformats.org/drawingml/2006/main" noGrp="1"/>
          </p:cNvSpPr>
          <p:nvPr/>
        </p:nvSpPr>
        <p:spPr>
          <a:xfrm xmlns:a="http://schemas.openxmlformats.org/drawingml/2006/main">
            <a:off x="762000" y="2181225"/>
            <a:ext cx="485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00" b="0">
                <a:solidFill>
                  <a:srgbClr val="566B70"/>
                </a:solidFill>
                <a:latin typeface="Arial"/>
                <a:ea typeface="Arial"/>
                <a:cs typeface="Arial"/>
              </a:defRPr>
            </a:pPr>
            <a:r>
              <a:rPr sz="1800" b="0">
                <a:solidFill>
                  <a:srgbClr val="566B70"/>
                </a:solidFill>
                <a:latin typeface="Arial"/>
                <a:ea typeface="Arial"/>
                <a:cs typeface="Arial"/>
              </a:rPr>
              <a:t>Total time to populated cards</a:t>
            </a:r>
          </a:p>
        </p:txBody>
      </p:sp>
      <p:sp>
        <p:nvSpPr>
          <p:cNvPr id="6" name="38m 55s">
            <a:extLst xmlns:a="http://schemas.openxmlformats.org/drawingml/2006/main">
              <a:ext uri="{FF2B5EF4-FFF2-40B4-BE49-F238E27FC236}">
                <a16:creationId xmlns:a16="http://schemas.microsoft.com/office/drawing/2014/main" id="{922D55AD-232C-46EC-A8D5-8BE44247C8A7}"/>
              </a:ext>
            </a:extLst>
          </p:cNvPr>
          <p:cNvSpPr>
            <a:spLocks xmlns:a="http://schemas.openxmlformats.org/drawingml/2006/main" noGrp="1"/>
          </p:cNvSpPr>
          <p:nvPr/>
        </p:nvSpPr>
        <p:spPr>
          <a:xfrm xmlns:a="http://schemas.openxmlformats.org/drawingml/2006/main">
            <a:off x="762000" y="2638425"/>
            <a:ext cx="4857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4200" b="1">
                <a:solidFill>
                  <a:srgbClr val="007F79"/>
                </a:solidFill>
                <a:latin typeface="Arial"/>
                <a:ea typeface="Arial"/>
                <a:cs typeface="Arial"/>
              </a:defRPr>
            </a:pPr>
            <a:r>
              <a:rPr sz="4200" b="1">
                <a:solidFill>
                  <a:srgbClr val="007F79"/>
                </a:solidFill>
                <a:latin typeface="Arial"/>
                <a:ea typeface="Arial"/>
                <a:cs typeface="Arial"/>
              </a:rPr>
              <a:t>38m 55s</a:t>
            </a:r>
          </a:p>
        </p:txBody>
      </p:sp>
      <p:sp>
        <p:nvSpPr>
          <p:cNvPr id="7" name="UI awal  32m 49s&#10;Card + dummy  6m 06s">
            <a:extLst xmlns:a="http://schemas.openxmlformats.org/drawingml/2006/main">
              <a:ext uri="{FF2B5EF4-FFF2-40B4-BE49-F238E27FC236}">
                <a16:creationId xmlns:a16="http://schemas.microsoft.com/office/drawing/2014/main" id="{2E9A7417-D09C-451B-9B78-8BA3277EA0BA}"/>
              </a:ext>
            </a:extLst>
          </p:cNvPr>
          <p:cNvSpPr>
            <a:spLocks xmlns:a="http://schemas.openxmlformats.org/drawingml/2006/main" noGrp="1"/>
          </p:cNvSpPr>
          <p:nvPr/>
        </p:nvSpPr>
        <p:spPr>
          <a:xfrm xmlns:a="http://schemas.openxmlformats.org/drawingml/2006/main">
            <a:off x="762000" y="3581400"/>
            <a:ext cx="490537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Initial UI  32m 49s</a:t>
            </a:r>
          </a:p>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Cards + dummy data  6m 06s</a:t>
            </a:r>
          </a:p>
        </p:txBody>
      </p:sp>
      <p:sp>
        <p:nvSpPr>
          <p:cNvPr id="8" name="Appointment biru, foto dokter, serta tombol View profile mem">
            <a:extLst xmlns:a="http://schemas.openxmlformats.org/drawingml/2006/main">
              <a:ext uri="{FF2B5EF4-FFF2-40B4-BE49-F238E27FC236}">
                <a16:creationId xmlns:a16="http://schemas.microsoft.com/office/drawing/2014/main" id="{7DD8FF3A-762A-4447-A062-FE271E2CDB60}"/>
              </a:ext>
            </a:extLst>
          </p:cNvPr>
          <p:cNvSpPr>
            <a:spLocks xmlns:a="http://schemas.openxmlformats.org/drawingml/2006/main" noGrp="1"/>
          </p:cNvSpPr>
          <p:nvPr/>
        </p:nvSpPr>
        <p:spPr>
          <a:xfrm xmlns:a="http://schemas.openxmlformats.org/drawingml/2006/main">
            <a:off x="762000" y="5095875"/>
            <a:ext cx="490537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142C31"/>
                </a:solidFill>
                <a:latin typeface="Arial"/>
                <a:ea typeface="Arial"/>
                <a:cs typeface="Arial"/>
              </a:defRPr>
            </a:pPr>
            <a:r>
              <a:rPr sz="2025" b="0">
                <a:solidFill>
                  <a:srgbClr val="142C31"/>
                </a:solidFill>
                <a:latin typeface="Arial"/>
                <a:ea typeface="Arial"/>
                <a:cs typeface="Arial"/>
              </a:rPr>
              <a:t>More polished visuals, clearer grouping, and more complete assets. Follows the wireframe and DESIGN.md color rules.</a:t>
            </a:r>
          </a:p>
        </p:txBody>
      </p:sp>
      <p:sp>
        <p:nvSpPr>
          <p:cNvPr id="9" name="RAD Studio Designer">
            <a:extLst xmlns:a="http://schemas.openxmlformats.org/drawingml/2006/main">
              <a:ext uri="{FF2B5EF4-FFF2-40B4-BE49-F238E27FC236}">
                <a16:creationId xmlns:a16="http://schemas.microsoft.com/office/drawing/2014/main" id="{F77BA1A7-01FC-4E71-B860-A0FDC5FEF5EB}"/>
              </a:ext>
            </a:extLst>
          </p:cNvPr>
          <p:cNvSpPr>
            <a:spLocks xmlns:a="http://schemas.openxmlformats.org/drawingml/2006/main" noGrp="1"/>
          </p:cNvSpPr>
          <p:nvPr/>
        </p:nvSpPr>
        <p:spPr>
          <a:xfrm xmlns:a="http://schemas.openxmlformats.org/drawingml/2006/main">
            <a:off x="6334125" y="1876425"/>
            <a:ext cx="5048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RAD Studio Designer</a:t>
            </a:r>
          </a:p>
        </p:txBody>
      </p:sp>
      <p:sp>
        <p:nvSpPr>
          <p:cNvPr id="10" name="Runtime + data dummy">
            <a:extLst xmlns:a="http://schemas.openxmlformats.org/drawingml/2006/main">
              <a:ext uri="{FF2B5EF4-FFF2-40B4-BE49-F238E27FC236}">
                <a16:creationId xmlns:a16="http://schemas.microsoft.com/office/drawing/2014/main" id="{C15DDE0B-3D8C-4025-A78D-BF76EDE438CB}"/>
              </a:ext>
            </a:extLst>
          </p:cNvPr>
          <p:cNvSpPr>
            <a:spLocks xmlns:a="http://schemas.openxmlformats.org/drawingml/2006/main" noGrp="1"/>
          </p:cNvSpPr>
          <p:nvPr/>
        </p:nvSpPr>
        <p:spPr>
          <a:xfrm xmlns:a="http://schemas.openxmlformats.org/drawingml/2006/main">
            <a:off x="11906250" y="1876425"/>
            <a:ext cx="2571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Runtime + dummy data</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74ecddc560e04dd5"/>
          <a:stretch xmlns:a="http://schemas.openxmlformats.org/drawingml/2006/main"/>
        </p:blipFill>
        <p:spPr>
          <a:xfrm xmlns:a="http://schemas.openxmlformats.org/drawingml/2006/main">
            <a:off x="6631662" y="2247900"/>
            <a:ext cx="4453175" cy="5619750"/>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302d19c40bb4595"/>
          <a:stretch xmlns:a="http://schemas.openxmlformats.org/drawingml/2006/main"/>
        </p:blipFill>
        <p:spPr>
          <a:xfrm xmlns:a="http://schemas.openxmlformats.org/drawingml/2006/main">
            <a:off x="12111152" y="2247900"/>
            <a:ext cx="2019072" cy="5619750"/>
          </a:xfrm>
          <a:prstGeom xmlns:a="http://schemas.openxmlformats.org/drawingml/2006/main" prst="rect">
            <a:avLst/>
          </a:prstGeom>
        </p:spPr>
      </p:pic>
    </p:spTree>
    <p:extLst>
      <p:ext uri="{BB962C8B-B14F-4D97-AF65-F5344CB8AC3E}">
        <p14:creationId xmlns:p14="http://schemas.microsoft.com/office/powerpoint/2010/main" val="16309601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Metode 2: Create UI langsung">
            <a:extLst xmlns:a="http://schemas.openxmlformats.org/drawingml/2006/main">
              <a:ext uri="{FF2B5EF4-FFF2-40B4-BE49-F238E27FC236}">
                <a16:creationId xmlns:a16="http://schemas.microsoft.com/office/drawing/2014/main" id="{9052FF5C-8A6B-4AE2-B6ED-B2A844835563}"/>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Method 2: Direct UI creation</a:t>
            </a:r>
          </a:p>
        </p:txBody>
      </p:sp>
      <p:sp>
        <p:nvSpPr>
          <p:cNvPr id="2" name="Wireframe dan brief langsung ke create-fmx-ui">
            <a:extLst xmlns:a="http://schemas.openxmlformats.org/drawingml/2006/main">
              <a:ext uri="{FF2B5EF4-FFF2-40B4-BE49-F238E27FC236}">
                <a16:creationId xmlns:a16="http://schemas.microsoft.com/office/drawing/2014/main" id="{8D20E516-4AEA-490E-96FE-0787D1C2DCD2}"/>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Wireframe and brief directly to create-fmx-ui</a:t>
            </a:r>
          </a:p>
        </p:txBody>
      </p:sp>
      <p:sp>
        <p:nvSpPr>
          <p:cNvPr id="3" name="HTML-FMX  /  V2 healthcare study">
            <a:extLst xmlns:a="http://schemas.openxmlformats.org/drawingml/2006/main">
              <a:ext uri="{FF2B5EF4-FFF2-40B4-BE49-F238E27FC236}">
                <a16:creationId xmlns:a16="http://schemas.microsoft.com/office/drawing/2014/main" id="{719ECB1B-661D-4689-B727-2185D15A9D7C}"/>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0">
            <a:extLst xmlns:a="http://schemas.openxmlformats.org/drawingml/2006/main">
              <a:ext uri="{FF2B5EF4-FFF2-40B4-BE49-F238E27FC236}">
                <a16:creationId xmlns:a16="http://schemas.microsoft.com/office/drawing/2014/main" id="{0B40172A-4CE5-45A3-A346-CC2F262A00D1}"/>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16</a:t>
            </a:r>
          </a:p>
        </p:txBody>
      </p:sp>
      <p:sp>
        <p:nvSpPr>
          <p:cNvPr id="5" name="Total hingga card terisi">
            <a:extLst xmlns:a="http://schemas.openxmlformats.org/drawingml/2006/main">
              <a:ext uri="{FF2B5EF4-FFF2-40B4-BE49-F238E27FC236}">
                <a16:creationId xmlns:a16="http://schemas.microsoft.com/office/drawing/2014/main" id="{5AD4D2B3-8CF9-470D-BE82-B64F5003945D}"/>
              </a:ext>
            </a:extLst>
          </p:cNvPr>
          <p:cNvSpPr>
            <a:spLocks xmlns:a="http://schemas.openxmlformats.org/drawingml/2006/main" noGrp="1"/>
          </p:cNvSpPr>
          <p:nvPr/>
        </p:nvSpPr>
        <p:spPr>
          <a:xfrm xmlns:a="http://schemas.openxmlformats.org/drawingml/2006/main">
            <a:off x="762000" y="2181225"/>
            <a:ext cx="485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00" b="0">
                <a:solidFill>
                  <a:srgbClr val="566B70"/>
                </a:solidFill>
                <a:latin typeface="Arial"/>
                <a:ea typeface="Arial"/>
                <a:cs typeface="Arial"/>
              </a:defRPr>
            </a:pPr>
            <a:r>
              <a:rPr sz="1800" b="0">
                <a:solidFill>
                  <a:srgbClr val="566B70"/>
                </a:solidFill>
                <a:latin typeface="Arial"/>
                <a:ea typeface="Arial"/>
                <a:cs typeface="Arial"/>
              </a:rPr>
              <a:t>Total time to populated cards</a:t>
            </a:r>
          </a:p>
        </p:txBody>
      </p:sp>
      <p:sp>
        <p:nvSpPr>
          <p:cNvPr id="6" name="25m 52s">
            <a:extLst xmlns:a="http://schemas.openxmlformats.org/drawingml/2006/main">
              <a:ext uri="{FF2B5EF4-FFF2-40B4-BE49-F238E27FC236}">
                <a16:creationId xmlns:a16="http://schemas.microsoft.com/office/drawing/2014/main" id="{B3078F94-488E-4B79-B366-327DA6E63107}"/>
              </a:ext>
            </a:extLst>
          </p:cNvPr>
          <p:cNvSpPr>
            <a:spLocks xmlns:a="http://schemas.openxmlformats.org/drawingml/2006/main" noGrp="1"/>
          </p:cNvSpPr>
          <p:nvPr/>
        </p:nvSpPr>
        <p:spPr>
          <a:xfrm xmlns:a="http://schemas.openxmlformats.org/drawingml/2006/main">
            <a:off x="762000" y="2638425"/>
            <a:ext cx="4857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4200" b="1">
                <a:solidFill>
                  <a:srgbClr val="007F79"/>
                </a:solidFill>
                <a:latin typeface="Arial"/>
                <a:ea typeface="Arial"/>
                <a:cs typeface="Arial"/>
              </a:defRPr>
            </a:pPr>
            <a:r>
              <a:rPr sz="4200" b="1">
                <a:solidFill>
                  <a:srgbClr val="007F79"/>
                </a:solidFill>
                <a:latin typeface="Arial"/>
                <a:ea typeface="Arial"/>
                <a:cs typeface="Arial"/>
              </a:rPr>
              <a:t>25m 52s</a:t>
            </a:r>
          </a:p>
        </p:txBody>
      </p:sp>
      <p:sp>
        <p:nvSpPr>
          <p:cNvPr id="7" name="UI awal  23m 25s&#10;Card + dummy  2m 27s">
            <a:extLst xmlns:a="http://schemas.openxmlformats.org/drawingml/2006/main">
              <a:ext uri="{FF2B5EF4-FFF2-40B4-BE49-F238E27FC236}">
                <a16:creationId xmlns:a16="http://schemas.microsoft.com/office/drawing/2014/main" id="{B8F2EAE6-A029-48D4-B071-5DD59CCFEFA0}"/>
              </a:ext>
            </a:extLst>
          </p:cNvPr>
          <p:cNvSpPr>
            <a:spLocks xmlns:a="http://schemas.openxmlformats.org/drawingml/2006/main" noGrp="1"/>
          </p:cNvSpPr>
          <p:nvPr/>
        </p:nvSpPr>
        <p:spPr>
          <a:xfrm xmlns:a="http://schemas.openxmlformats.org/drawingml/2006/main">
            <a:off x="762000" y="3581400"/>
            <a:ext cx="490537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Initial UI  23m 25s</a:t>
            </a:r>
          </a:p>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Cards + dummy data  2m 27s</a:t>
            </a:r>
          </a:p>
        </p:txBody>
      </p:sp>
      <p:sp>
        <p:nvSpPr>
          <p:cNvPr id="8" name="Layout memakai label Indonesia. Doctor row menampilkan nama,">
            <a:extLst xmlns:a="http://schemas.openxmlformats.org/drawingml/2006/main">
              <a:ext uri="{FF2B5EF4-FFF2-40B4-BE49-F238E27FC236}">
                <a16:creationId xmlns:a16="http://schemas.microsoft.com/office/drawing/2014/main" id="{75BBAEC2-81CA-457E-A55C-21D346EFEFF6}"/>
              </a:ext>
            </a:extLst>
          </p:cNvPr>
          <p:cNvSpPr>
            <a:spLocks xmlns:a="http://schemas.openxmlformats.org/drawingml/2006/main" noGrp="1"/>
          </p:cNvSpPr>
          <p:nvPr/>
        </p:nvSpPr>
        <p:spPr>
          <a:xfrm xmlns:a="http://schemas.openxmlformats.org/drawingml/2006/main">
            <a:off x="762000" y="5095875"/>
            <a:ext cx="490537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142C31"/>
                </a:solidFill>
                <a:latin typeface="Arial"/>
                <a:ea typeface="Arial"/>
                <a:cs typeface="Arial"/>
              </a:defRPr>
            </a:pPr>
            <a:r>
              <a:rPr sz="2025" b="0">
                <a:solidFill>
                  <a:srgbClr val="142C31"/>
                </a:solidFill>
                <a:latin typeface="Arial"/>
                <a:ea typeface="Arial"/>
                <a:cs typeface="Arial"/>
              </a:rPr>
              <a:t>Second fastest overall. Follows the wireframe and DESIGN.md colors. Rough visuals, similar to Method 3.</a:t>
            </a:r>
          </a:p>
        </p:txBody>
      </p:sp>
      <p:sp>
        <p:nvSpPr>
          <p:cNvPr id="9" name="RAD Studio Designer">
            <a:extLst xmlns:a="http://schemas.openxmlformats.org/drawingml/2006/main">
              <a:ext uri="{FF2B5EF4-FFF2-40B4-BE49-F238E27FC236}">
                <a16:creationId xmlns:a16="http://schemas.microsoft.com/office/drawing/2014/main" id="{EEBA33E9-FA74-4982-B3FC-5E6FF597CA73}"/>
              </a:ext>
            </a:extLst>
          </p:cNvPr>
          <p:cNvSpPr>
            <a:spLocks xmlns:a="http://schemas.openxmlformats.org/drawingml/2006/main" noGrp="1"/>
          </p:cNvSpPr>
          <p:nvPr/>
        </p:nvSpPr>
        <p:spPr>
          <a:xfrm xmlns:a="http://schemas.openxmlformats.org/drawingml/2006/main">
            <a:off x="6334125" y="1876425"/>
            <a:ext cx="5048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RAD Studio Designer</a:t>
            </a:r>
          </a:p>
        </p:txBody>
      </p:sp>
      <p:sp>
        <p:nvSpPr>
          <p:cNvPr id="10" name="Runtime + data dummy">
            <a:extLst xmlns:a="http://schemas.openxmlformats.org/drawingml/2006/main">
              <a:ext uri="{FF2B5EF4-FFF2-40B4-BE49-F238E27FC236}">
                <a16:creationId xmlns:a16="http://schemas.microsoft.com/office/drawing/2014/main" id="{7B1E9131-7E7A-41E5-9E6E-AD6E5512F73F}"/>
              </a:ext>
            </a:extLst>
          </p:cNvPr>
          <p:cNvSpPr>
            <a:spLocks xmlns:a="http://schemas.openxmlformats.org/drawingml/2006/main" noGrp="1"/>
          </p:cNvSpPr>
          <p:nvPr/>
        </p:nvSpPr>
        <p:spPr>
          <a:xfrm xmlns:a="http://schemas.openxmlformats.org/drawingml/2006/main">
            <a:off x="11906250" y="1876425"/>
            <a:ext cx="2571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Runtime + dummy data</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6dba350ea7574b72"/>
          <a:stretch xmlns:a="http://schemas.openxmlformats.org/drawingml/2006/main"/>
        </p:blipFill>
        <p:spPr>
          <a:xfrm xmlns:a="http://schemas.openxmlformats.org/drawingml/2006/main">
            <a:off x="6631662" y="2247900"/>
            <a:ext cx="4453175" cy="5619750"/>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0cfea4a5dee4746"/>
          <a:stretch xmlns:a="http://schemas.openxmlformats.org/drawingml/2006/main"/>
        </p:blipFill>
        <p:spPr>
          <a:xfrm xmlns:a="http://schemas.openxmlformats.org/drawingml/2006/main">
            <a:off x="12111152" y="2247900"/>
            <a:ext cx="2019072" cy="5619750"/>
          </a:xfrm>
          <a:prstGeom xmlns:a="http://schemas.openxmlformats.org/drawingml/2006/main" prst="rect">
            <a:avLst/>
          </a:prstGeom>
        </p:spPr>
      </p:pic>
    </p:spTree>
    <p:extLst>
      <p:ext uri="{BB962C8B-B14F-4D97-AF65-F5344CB8AC3E}">
        <p14:creationId xmlns:p14="http://schemas.microsoft.com/office/powerpoint/2010/main" val="80602682"/>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Metode 3: Mapping terpisah sebelum Create UI">
            <a:extLst xmlns:a="http://schemas.openxmlformats.org/drawingml/2006/main">
              <a:ext uri="{FF2B5EF4-FFF2-40B4-BE49-F238E27FC236}">
                <a16:creationId xmlns:a16="http://schemas.microsoft.com/office/drawing/2014/main" id="{7DBBE036-64D4-4414-BFA4-F989183DC218}"/>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Method 3: Separate mapping before UI creation</a:t>
            </a:r>
          </a:p>
        </p:txBody>
      </p:sp>
      <p:sp>
        <p:nvSpPr>
          <p:cNvPr id="2" name="screenshot-to-fmx-mapping, kemudian create-fmx-ui">
            <a:extLst xmlns:a="http://schemas.openxmlformats.org/drawingml/2006/main">
              <a:ext uri="{FF2B5EF4-FFF2-40B4-BE49-F238E27FC236}">
                <a16:creationId xmlns:a16="http://schemas.microsoft.com/office/drawing/2014/main" id="{1F6F63A1-20DC-4015-AC06-B9059F3A347C}"/>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screenshot-to-fmx-mapping, then create-fmx-ui</a:t>
            </a:r>
          </a:p>
        </p:txBody>
      </p:sp>
      <p:sp>
        <p:nvSpPr>
          <p:cNvPr id="3" name="HTML-FMX  /  V2 healthcare study">
            <a:extLst xmlns:a="http://schemas.openxmlformats.org/drawingml/2006/main">
              <a:ext uri="{FF2B5EF4-FFF2-40B4-BE49-F238E27FC236}">
                <a16:creationId xmlns:a16="http://schemas.microsoft.com/office/drawing/2014/main" id="{B122D326-3029-4337-83E7-A79A1D27F657}"/>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1">
            <a:extLst xmlns:a="http://schemas.openxmlformats.org/drawingml/2006/main">
              <a:ext uri="{FF2B5EF4-FFF2-40B4-BE49-F238E27FC236}">
                <a16:creationId xmlns:a16="http://schemas.microsoft.com/office/drawing/2014/main" id="{42E3F48D-ABDB-4E66-BA73-E36EEB620CBA}"/>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17</a:t>
            </a:r>
          </a:p>
        </p:txBody>
      </p:sp>
      <p:sp>
        <p:nvSpPr>
          <p:cNvPr id="5" name="Total hingga card terisi">
            <a:extLst xmlns:a="http://schemas.openxmlformats.org/drawingml/2006/main">
              <a:ext uri="{FF2B5EF4-FFF2-40B4-BE49-F238E27FC236}">
                <a16:creationId xmlns:a16="http://schemas.microsoft.com/office/drawing/2014/main" id="{3D54DEDB-8597-4ED7-9EA1-191689DCADAB}"/>
              </a:ext>
            </a:extLst>
          </p:cNvPr>
          <p:cNvSpPr>
            <a:spLocks xmlns:a="http://schemas.openxmlformats.org/drawingml/2006/main" noGrp="1"/>
          </p:cNvSpPr>
          <p:nvPr/>
        </p:nvSpPr>
        <p:spPr>
          <a:xfrm xmlns:a="http://schemas.openxmlformats.org/drawingml/2006/main">
            <a:off x="762000" y="2181225"/>
            <a:ext cx="485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00" b="0">
                <a:solidFill>
                  <a:srgbClr val="566B70"/>
                </a:solidFill>
                <a:latin typeface="Arial"/>
                <a:ea typeface="Arial"/>
                <a:cs typeface="Arial"/>
              </a:defRPr>
            </a:pPr>
            <a:r>
              <a:rPr sz="1800" b="0">
                <a:solidFill>
                  <a:srgbClr val="566B70"/>
                </a:solidFill>
                <a:latin typeface="Arial"/>
                <a:ea typeface="Arial"/>
                <a:cs typeface="Arial"/>
              </a:rPr>
              <a:t>Total time to populated cards</a:t>
            </a:r>
          </a:p>
        </p:txBody>
      </p:sp>
      <p:sp>
        <p:nvSpPr>
          <p:cNvPr id="6" name="55m 22s">
            <a:extLst xmlns:a="http://schemas.openxmlformats.org/drawingml/2006/main">
              <a:ext uri="{FF2B5EF4-FFF2-40B4-BE49-F238E27FC236}">
                <a16:creationId xmlns:a16="http://schemas.microsoft.com/office/drawing/2014/main" id="{631B0E47-5CB9-4EB4-86F1-8E6C099C6902}"/>
              </a:ext>
            </a:extLst>
          </p:cNvPr>
          <p:cNvSpPr>
            <a:spLocks xmlns:a="http://schemas.openxmlformats.org/drawingml/2006/main" noGrp="1"/>
          </p:cNvSpPr>
          <p:nvPr/>
        </p:nvSpPr>
        <p:spPr>
          <a:xfrm xmlns:a="http://schemas.openxmlformats.org/drawingml/2006/main">
            <a:off x="762000" y="2638425"/>
            <a:ext cx="4857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4200" b="1">
                <a:solidFill>
                  <a:srgbClr val="007F79"/>
                </a:solidFill>
                <a:latin typeface="Arial"/>
                <a:ea typeface="Arial"/>
                <a:cs typeface="Arial"/>
              </a:defRPr>
            </a:pPr>
            <a:r>
              <a:rPr sz="4200" b="1">
                <a:solidFill>
                  <a:srgbClr val="007F79"/>
                </a:solidFill>
                <a:latin typeface="Arial"/>
                <a:ea typeface="Arial"/>
                <a:cs typeface="Arial"/>
              </a:rPr>
              <a:t>55m 22s</a:t>
            </a:r>
          </a:p>
        </p:txBody>
      </p:sp>
      <p:sp>
        <p:nvSpPr>
          <p:cNvPr id="7" name="UI awal  50m 10s&#10;Card + dummy  5m 12s">
            <a:extLst xmlns:a="http://schemas.openxmlformats.org/drawingml/2006/main">
              <a:ext uri="{FF2B5EF4-FFF2-40B4-BE49-F238E27FC236}">
                <a16:creationId xmlns:a16="http://schemas.microsoft.com/office/drawing/2014/main" id="{1EBACDBC-863E-4B0D-BA25-DB1E891B4BB1}"/>
              </a:ext>
            </a:extLst>
          </p:cNvPr>
          <p:cNvSpPr>
            <a:spLocks xmlns:a="http://schemas.openxmlformats.org/drawingml/2006/main" noGrp="1"/>
          </p:cNvSpPr>
          <p:nvPr/>
        </p:nvSpPr>
        <p:spPr>
          <a:xfrm xmlns:a="http://schemas.openxmlformats.org/drawingml/2006/main">
            <a:off x="762000" y="3581400"/>
            <a:ext cx="490537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Initial UI  50m 10s</a:t>
            </a:r>
          </a:p>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Cards + dummy data  5m 12s</a:t>
            </a:r>
          </a:p>
        </p:txBody>
      </p:sp>
      <p:sp>
        <p:nvSpPr>
          <p:cNvPr id="8" name="UI awal = 8m 16s mapping&#10;+ 41m 54s implementasi">
            <a:extLst xmlns:a="http://schemas.openxmlformats.org/drawingml/2006/main">
              <a:ext uri="{FF2B5EF4-FFF2-40B4-BE49-F238E27FC236}">
                <a16:creationId xmlns:a16="http://schemas.microsoft.com/office/drawing/2014/main" id="{386621DE-023B-4A9E-94F8-C48C1822C349}"/>
              </a:ext>
            </a:extLst>
          </p:cNvPr>
          <p:cNvSpPr>
            <a:spLocks xmlns:a="http://schemas.openxmlformats.org/drawingml/2006/main" noGrp="1"/>
          </p:cNvSpPr>
          <p:nvPr/>
        </p:nvSpPr>
        <p:spPr>
          <a:xfrm xmlns:a="http://schemas.openxmlformats.org/drawingml/2006/main">
            <a:off x="762000" y="4667250"/>
            <a:ext cx="4905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00" b="0">
                <a:solidFill>
                  <a:srgbClr val="566B70"/>
                </a:solidFill>
                <a:latin typeface="Arial"/>
                <a:ea typeface="Arial"/>
                <a:cs typeface="Arial"/>
              </a:defRPr>
            </a:pPr>
            <a:r>
              <a:rPr sz="1800" b="0">
                <a:solidFill>
                  <a:srgbClr val="566B70"/>
                </a:solidFill>
                <a:latin typeface="Arial"/>
                <a:ea typeface="Arial"/>
                <a:cs typeface="Arial"/>
              </a:rPr>
              <a:t>Initial UI = 8m 16s mapping</a:t>
            </a:r>
          </a:p>
          <a:p xmlns:a="http://schemas.openxmlformats.org/drawingml/2006/main">
            <a:pPr>
              <a:buNone/>
              <a:defRPr sz="1800" b="0">
                <a:solidFill>
                  <a:srgbClr val="566B70"/>
                </a:solidFill>
                <a:latin typeface="Arial"/>
                <a:ea typeface="Arial"/>
                <a:cs typeface="Arial"/>
              </a:defRPr>
            </a:pPr>
            <a:r>
              <a:rPr sz="1800" b="0">
                <a:solidFill>
                  <a:srgbClr val="566B70"/>
                </a:solidFill>
                <a:latin typeface="Arial"/>
                <a:ea typeface="Arial"/>
                <a:cs typeface="Arial"/>
              </a:rPr>
              <a:t>+ 41m 54s implementation</a:t>
            </a:r>
          </a:p>
        </p:txBody>
      </p:sp>
      <p:sp>
        <p:nvSpPr>
          <p:cNvPr id="9" name="Appointment memakai lapisan card seperti coretan awal. Docto">
            <a:extLst xmlns:a="http://schemas.openxmlformats.org/drawingml/2006/main">
              <a:ext uri="{FF2B5EF4-FFF2-40B4-BE49-F238E27FC236}">
                <a16:creationId xmlns:a16="http://schemas.microsoft.com/office/drawing/2014/main" id="{7ECE64DD-E7E6-4168-8F4A-3F59AF1CF033}"/>
              </a:ext>
            </a:extLst>
          </p:cNvPr>
          <p:cNvSpPr>
            <a:spLocks xmlns:a="http://schemas.openxmlformats.org/drawingml/2006/main" noGrp="1"/>
          </p:cNvSpPr>
          <p:nvPr/>
        </p:nvSpPr>
        <p:spPr>
          <a:xfrm xmlns:a="http://schemas.openxmlformats.org/drawingml/2006/main">
            <a:off x="762000" y="5772150"/>
            <a:ext cx="490537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142C31"/>
                </a:solidFill>
                <a:latin typeface="Arial"/>
                <a:ea typeface="Arial"/>
                <a:cs typeface="Arial"/>
              </a:defRPr>
            </a:pPr>
            <a:r>
              <a:rPr sz="2025" b="0">
                <a:solidFill>
                  <a:srgbClr val="142C31"/>
                </a:solidFill>
                <a:latin typeface="Arial"/>
                <a:ea typeface="Arial"/>
                <a:cs typeface="Arial"/>
              </a:rPr>
              <a:t>Closest to the wireframe in the author’s assessment. Rough visuals and the longest total time, with no visible polish gain from separate mapping.</a:t>
            </a:r>
          </a:p>
        </p:txBody>
      </p:sp>
      <p:sp>
        <p:nvSpPr>
          <p:cNvPr id="10" name="RAD Studio Designer">
            <a:extLst xmlns:a="http://schemas.openxmlformats.org/drawingml/2006/main">
              <a:ext uri="{FF2B5EF4-FFF2-40B4-BE49-F238E27FC236}">
                <a16:creationId xmlns:a16="http://schemas.microsoft.com/office/drawing/2014/main" id="{7FF2CBCC-742A-4EA6-9C00-A2655FEB4308}"/>
              </a:ext>
            </a:extLst>
          </p:cNvPr>
          <p:cNvSpPr>
            <a:spLocks xmlns:a="http://schemas.openxmlformats.org/drawingml/2006/main" noGrp="1"/>
          </p:cNvSpPr>
          <p:nvPr/>
        </p:nvSpPr>
        <p:spPr>
          <a:xfrm xmlns:a="http://schemas.openxmlformats.org/drawingml/2006/main">
            <a:off x="6334125" y="1876425"/>
            <a:ext cx="5048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RAD Studio Designer</a:t>
            </a:r>
          </a:p>
        </p:txBody>
      </p:sp>
      <p:sp>
        <p:nvSpPr>
          <p:cNvPr id="11" name="Runtime + data dummy">
            <a:extLst xmlns:a="http://schemas.openxmlformats.org/drawingml/2006/main">
              <a:ext uri="{FF2B5EF4-FFF2-40B4-BE49-F238E27FC236}">
                <a16:creationId xmlns:a16="http://schemas.microsoft.com/office/drawing/2014/main" id="{CBCEE757-B972-47DD-9CB7-5144548B3547}"/>
              </a:ext>
            </a:extLst>
          </p:cNvPr>
          <p:cNvSpPr>
            <a:spLocks xmlns:a="http://schemas.openxmlformats.org/drawingml/2006/main" noGrp="1"/>
          </p:cNvSpPr>
          <p:nvPr/>
        </p:nvSpPr>
        <p:spPr>
          <a:xfrm xmlns:a="http://schemas.openxmlformats.org/drawingml/2006/main">
            <a:off x="11906250" y="1876425"/>
            <a:ext cx="2571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Runtime + dummy data</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97b471fcee2b440c"/>
          <a:stretch xmlns:a="http://schemas.openxmlformats.org/drawingml/2006/main"/>
        </p:blipFill>
        <p:spPr>
          <a:xfrm xmlns:a="http://schemas.openxmlformats.org/drawingml/2006/main">
            <a:off x="6631662" y="2247900"/>
            <a:ext cx="4453175" cy="5619750"/>
          </a:xfrm>
          <a:prstGeom xmlns:a="http://schemas.openxmlformats.org/drawingml/2006/main" prst="rect">
            <a:avLst/>
          </a:prstGeom>
        </p:spPr>
      </p:pic>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817b5d8b3f3b48fc"/>
          <a:stretch xmlns:a="http://schemas.openxmlformats.org/drawingml/2006/main"/>
        </p:blipFill>
        <p:spPr>
          <a:xfrm xmlns:a="http://schemas.openxmlformats.org/drawingml/2006/main">
            <a:off x="12111152" y="2247900"/>
            <a:ext cx="2019072" cy="5619750"/>
          </a:xfrm>
          <a:prstGeom xmlns:a="http://schemas.openxmlformats.org/drawingml/2006/main" prst="rect">
            <a:avLst/>
          </a:prstGeom>
        </p:spPr>
      </p:pic>
    </p:spTree>
    <p:extLst>
      <p:ext uri="{BB962C8B-B14F-4D97-AF65-F5344CB8AC3E}">
        <p14:creationId xmlns:p14="http://schemas.microsoft.com/office/powerpoint/2010/main" val="56731452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Metode 4: HTML yang dibuat agent">
            <a:extLst xmlns:a="http://schemas.openxmlformats.org/drawingml/2006/main">
              <a:ext uri="{FF2B5EF4-FFF2-40B4-BE49-F238E27FC236}">
                <a16:creationId xmlns:a16="http://schemas.microsoft.com/office/drawing/2014/main" id="{F8C8AE86-338A-4794-9A44-2FF8975DC5C1}"/>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Method 4: Agent-generated HTML</a:t>
            </a:r>
          </a:p>
        </p:txBody>
      </p:sp>
      <p:sp>
        <p:nvSpPr>
          <p:cNvPr id="2" name="Agent mengubah wireframe ke HTML, kemudian html-to-fmx">
            <a:extLst xmlns:a="http://schemas.openxmlformats.org/drawingml/2006/main">
              <a:ext uri="{FF2B5EF4-FFF2-40B4-BE49-F238E27FC236}">
                <a16:creationId xmlns:a16="http://schemas.microsoft.com/office/drawing/2014/main" id="{6F536DA4-D746-4B1E-8C82-51C6F5161312}"/>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 agent converts the wireframe to HTML, then runs html-to-fmx</a:t>
            </a:r>
          </a:p>
        </p:txBody>
      </p:sp>
      <p:sp>
        <p:nvSpPr>
          <p:cNvPr id="3" name="HTML-FMX  /  V2 healthcare study">
            <a:extLst xmlns:a="http://schemas.openxmlformats.org/drawingml/2006/main">
              <a:ext uri="{FF2B5EF4-FFF2-40B4-BE49-F238E27FC236}">
                <a16:creationId xmlns:a16="http://schemas.microsoft.com/office/drawing/2014/main" id="{9F534638-81F9-4323-ACCF-ECABB0C32734}"/>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2">
            <a:extLst xmlns:a="http://schemas.openxmlformats.org/drawingml/2006/main">
              <a:ext uri="{FF2B5EF4-FFF2-40B4-BE49-F238E27FC236}">
                <a16:creationId xmlns:a16="http://schemas.microsoft.com/office/drawing/2014/main" id="{DAD3FB81-3ED3-476B-8925-0BB171E65BD3}"/>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18</a:t>
            </a:r>
          </a:p>
        </p:txBody>
      </p:sp>
      <p:sp>
        <p:nvSpPr>
          <p:cNvPr id="5" name="Total hingga card terisi">
            <a:extLst xmlns:a="http://schemas.openxmlformats.org/drawingml/2006/main">
              <a:ext uri="{FF2B5EF4-FFF2-40B4-BE49-F238E27FC236}">
                <a16:creationId xmlns:a16="http://schemas.microsoft.com/office/drawing/2014/main" id="{E0F4997E-06F7-426C-BF5C-70F5059C7B8B}"/>
              </a:ext>
            </a:extLst>
          </p:cNvPr>
          <p:cNvSpPr>
            <a:spLocks xmlns:a="http://schemas.openxmlformats.org/drawingml/2006/main" noGrp="1"/>
          </p:cNvSpPr>
          <p:nvPr/>
        </p:nvSpPr>
        <p:spPr>
          <a:xfrm xmlns:a="http://schemas.openxmlformats.org/drawingml/2006/main">
            <a:off x="762000" y="2181225"/>
            <a:ext cx="485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00" b="0">
                <a:solidFill>
                  <a:srgbClr val="566B70"/>
                </a:solidFill>
                <a:latin typeface="Arial"/>
                <a:ea typeface="Arial"/>
                <a:cs typeface="Arial"/>
              </a:defRPr>
            </a:pPr>
            <a:r>
              <a:rPr sz="1800" b="0">
                <a:solidFill>
                  <a:srgbClr val="566B70"/>
                </a:solidFill>
                <a:latin typeface="Arial"/>
                <a:ea typeface="Arial"/>
                <a:cs typeface="Arial"/>
              </a:rPr>
              <a:t>Total time to populated cards</a:t>
            </a:r>
          </a:p>
        </p:txBody>
      </p:sp>
      <p:sp>
        <p:nvSpPr>
          <p:cNvPr id="6" name="23m 33s">
            <a:extLst xmlns:a="http://schemas.openxmlformats.org/drawingml/2006/main">
              <a:ext uri="{FF2B5EF4-FFF2-40B4-BE49-F238E27FC236}">
                <a16:creationId xmlns:a16="http://schemas.microsoft.com/office/drawing/2014/main" id="{B84EDE23-998E-49A6-80C9-36A65E82D9DD}"/>
              </a:ext>
            </a:extLst>
          </p:cNvPr>
          <p:cNvSpPr>
            <a:spLocks xmlns:a="http://schemas.openxmlformats.org/drawingml/2006/main" noGrp="1"/>
          </p:cNvSpPr>
          <p:nvPr/>
        </p:nvSpPr>
        <p:spPr>
          <a:xfrm xmlns:a="http://schemas.openxmlformats.org/drawingml/2006/main">
            <a:off x="762000" y="2638425"/>
            <a:ext cx="4857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4200" b="1">
                <a:solidFill>
                  <a:srgbClr val="007F79"/>
                </a:solidFill>
                <a:latin typeface="Arial"/>
                <a:ea typeface="Arial"/>
                <a:cs typeface="Arial"/>
              </a:defRPr>
            </a:pPr>
            <a:r>
              <a:rPr sz="4200" b="1">
                <a:solidFill>
                  <a:srgbClr val="007F79"/>
                </a:solidFill>
                <a:latin typeface="Arial"/>
                <a:ea typeface="Arial"/>
                <a:cs typeface="Arial"/>
              </a:rPr>
              <a:t>23m 33s</a:t>
            </a:r>
          </a:p>
        </p:txBody>
      </p:sp>
      <p:sp>
        <p:nvSpPr>
          <p:cNvPr id="7" name="UI awal  14m 40s&#10;Card + dummy  8m 53s">
            <a:extLst xmlns:a="http://schemas.openxmlformats.org/drawingml/2006/main">
              <a:ext uri="{FF2B5EF4-FFF2-40B4-BE49-F238E27FC236}">
                <a16:creationId xmlns:a16="http://schemas.microsoft.com/office/drawing/2014/main" id="{CFB188BE-5B24-4D27-AA37-6AA572C961AE}"/>
              </a:ext>
            </a:extLst>
          </p:cNvPr>
          <p:cNvSpPr>
            <a:spLocks xmlns:a="http://schemas.openxmlformats.org/drawingml/2006/main" noGrp="1"/>
          </p:cNvSpPr>
          <p:nvPr/>
        </p:nvSpPr>
        <p:spPr>
          <a:xfrm xmlns:a="http://schemas.openxmlformats.org/drawingml/2006/main">
            <a:off x="762000" y="3581400"/>
            <a:ext cx="490537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Initial UI  14m 40s</a:t>
            </a:r>
          </a:p>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Cards + dummy data  8m 53s</a:t>
            </a:r>
          </a:p>
        </p:txBody>
      </p:sp>
      <p:sp>
        <p:nvSpPr>
          <p:cNvPr id="8" name="Palet hijau gelap, ilustrasi dokter, bookmark, dan appointme">
            <a:extLst xmlns:a="http://schemas.openxmlformats.org/drawingml/2006/main">
              <a:ext uri="{FF2B5EF4-FFF2-40B4-BE49-F238E27FC236}">
                <a16:creationId xmlns:a16="http://schemas.microsoft.com/office/drawing/2014/main" id="{48416B82-EC6F-4A53-ACFB-DD5BF3CDEAE1}"/>
              </a:ext>
            </a:extLst>
          </p:cNvPr>
          <p:cNvSpPr>
            <a:spLocks xmlns:a="http://schemas.openxmlformats.org/drawingml/2006/main" noGrp="1"/>
          </p:cNvSpPr>
          <p:nvPr/>
        </p:nvSpPr>
        <p:spPr>
          <a:xfrm xmlns:a="http://schemas.openxmlformats.org/drawingml/2006/main">
            <a:off x="762000" y="5095875"/>
            <a:ext cx="490537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142C31"/>
                </a:solidFill>
                <a:latin typeface="Arial"/>
                <a:ea typeface="Arial"/>
                <a:cs typeface="Arial"/>
              </a:defRPr>
            </a:pPr>
            <a:r>
              <a:rPr sz="2025" b="0">
                <a:solidFill>
                  <a:srgbClr val="142C31"/>
                </a:solidFill>
                <a:latin typeface="Arial"/>
                <a:ea typeface="Arial"/>
                <a:cs typeface="Arial"/>
              </a:rPr>
              <a:t>Fastest overall, with satisfactory visuals. The palette differs because the HTML prompt did not explicitly reference DESIGN.md.</a:t>
            </a:r>
          </a:p>
        </p:txBody>
      </p:sp>
      <p:sp>
        <p:nvSpPr>
          <p:cNvPr id="9" name="RAD Studio Designer">
            <a:extLst xmlns:a="http://schemas.openxmlformats.org/drawingml/2006/main">
              <a:ext uri="{FF2B5EF4-FFF2-40B4-BE49-F238E27FC236}">
                <a16:creationId xmlns:a16="http://schemas.microsoft.com/office/drawing/2014/main" id="{DF14FB4A-4C28-46B8-B31A-E911E9F6D5C4}"/>
              </a:ext>
            </a:extLst>
          </p:cNvPr>
          <p:cNvSpPr>
            <a:spLocks xmlns:a="http://schemas.openxmlformats.org/drawingml/2006/main" noGrp="1"/>
          </p:cNvSpPr>
          <p:nvPr/>
        </p:nvSpPr>
        <p:spPr>
          <a:xfrm xmlns:a="http://schemas.openxmlformats.org/drawingml/2006/main">
            <a:off x="6334125" y="1876425"/>
            <a:ext cx="5048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RAD Studio Designer</a:t>
            </a:r>
          </a:p>
        </p:txBody>
      </p:sp>
      <p:sp>
        <p:nvSpPr>
          <p:cNvPr id="10" name="Runtime + data dummy">
            <a:extLst xmlns:a="http://schemas.openxmlformats.org/drawingml/2006/main">
              <a:ext uri="{FF2B5EF4-FFF2-40B4-BE49-F238E27FC236}">
                <a16:creationId xmlns:a16="http://schemas.microsoft.com/office/drawing/2014/main" id="{8FD43EC5-D41F-425A-B44E-8E4E849CBCC6}"/>
              </a:ext>
            </a:extLst>
          </p:cNvPr>
          <p:cNvSpPr>
            <a:spLocks xmlns:a="http://schemas.openxmlformats.org/drawingml/2006/main" noGrp="1"/>
          </p:cNvSpPr>
          <p:nvPr/>
        </p:nvSpPr>
        <p:spPr>
          <a:xfrm xmlns:a="http://schemas.openxmlformats.org/drawingml/2006/main">
            <a:off x="11906250" y="1876425"/>
            <a:ext cx="2571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1">
                <a:solidFill>
                  <a:srgbClr val="566B70"/>
                </a:solidFill>
                <a:latin typeface="Arial"/>
                <a:ea typeface="Arial"/>
                <a:cs typeface="Arial"/>
              </a:defRPr>
            </a:pPr>
            <a:r>
              <a:rPr sz="1650" b="1">
                <a:solidFill>
                  <a:srgbClr val="566B70"/>
                </a:solidFill>
                <a:latin typeface="Arial"/>
                <a:ea typeface="Arial"/>
                <a:cs typeface="Arial"/>
              </a:rPr>
              <a:t>Runtime + dummy data</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0e1887b24234701"/>
          <a:stretch xmlns:a="http://schemas.openxmlformats.org/drawingml/2006/main"/>
        </p:blipFill>
        <p:spPr>
          <a:xfrm xmlns:a="http://schemas.openxmlformats.org/drawingml/2006/main">
            <a:off x="6631662" y="2247900"/>
            <a:ext cx="4453175" cy="5619750"/>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4f2f07bcd4749f7"/>
          <a:stretch xmlns:a="http://schemas.openxmlformats.org/drawingml/2006/main"/>
        </p:blipFill>
        <p:spPr>
          <a:xfrm xmlns:a="http://schemas.openxmlformats.org/drawingml/2006/main">
            <a:off x="12111152" y="2247900"/>
            <a:ext cx="2019072" cy="5619750"/>
          </a:xfrm>
          <a:prstGeom xmlns:a="http://schemas.openxmlformats.org/drawingml/2006/main" prst="rect">
            <a:avLst/>
          </a:prstGeom>
        </p:spPr>
      </p:pic>
    </p:spTree>
    <p:extLst>
      <p:ext uri="{BB962C8B-B14F-4D97-AF65-F5344CB8AC3E}">
        <p14:creationId xmlns:p14="http://schemas.microsoft.com/office/powerpoint/2010/main" val="72476905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Waktu pengerjaan sampai daftar dokter terisi">
            <a:extLst xmlns:a="http://schemas.openxmlformats.org/drawingml/2006/main">
              <a:ext uri="{FF2B5EF4-FFF2-40B4-BE49-F238E27FC236}">
                <a16:creationId xmlns:a16="http://schemas.microsoft.com/office/drawing/2014/main" id="{828EF5FD-CB04-48CE-BB7C-B663593E209C}"/>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Time to a populated doctor list</a:t>
            </a:r>
          </a:p>
        </p:txBody>
      </p:sp>
      <p:sp>
        <p:nvSpPr>
          <p:cNvPr id="2" name="Dua bagian: UI awal dan tambahan implementasi card beserta d">
            <a:extLst xmlns:a="http://schemas.openxmlformats.org/drawingml/2006/main">
              <a:ext uri="{FF2B5EF4-FFF2-40B4-BE49-F238E27FC236}">
                <a16:creationId xmlns:a16="http://schemas.microsoft.com/office/drawing/2014/main" id="{B967E99C-89FC-4611-A121-6452F180B964}"/>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Two stages: initial UI and additional card composition with dummy data</a:t>
            </a:r>
          </a:p>
        </p:txBody>
      </p:sp>
      <p:sp>
        <p:nvSpPr>
          <p:cNvPr id="3" name="HTML-FMX  /  V2 healthcare study">
            <a:extLst xmlns:a="http://schemas.openxmlformats.org/drawingml/2006/main">
              <a:ext uri="{FF2B5EF4-FFF2-40B4-BE49-F238E27FC236}">
                <a16:creationId xmlns:a16="http://schemas.microsoft.com/office/drawing/2014/main" id="{D8567A01-E6C7-401B-A885-EBE1D47E9F0C}"/>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3">
            <a:extLst xmlns:a="http://schemas.openxmlformats.org/drawingml/2006/main">
              <a:ext uri="{FF2B5EF4-FFF2-40B4-BE49-F238E27FC236}">
                <a16:creationId xmlns:a16="http://schemas.microsoft.com/office/drawing/2014/main" id="{1FB03F2B-3CB8-41E7-B007-860F49D7A031}"/>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19</a:t>
            </a:r>
          </a:p>
        </p:txBody>
      </p:sp>
      <p:graphicFrame>
        <p:nvGraphicFramePr>
          <p:cNvPr id="14" name="Chart"/>
          <p:cNvGraphicFramePr/>
          <p:nvPr/>
        </p:nvGraphicFramePr>
        <p:xfrm>
          <a:off xmlns:a="http://schemas.openxmlformats.org/drawingml/2006/main" x="762000" y="2209800"/>
          <a:ext xmlns:a="http://schemas.openxmlformats.org/drawingml/2006/main" cx="13716000" cy="4619625"/>
        </p:xfrm>
        <a:graphic xmlns:a="http://schemas.openxmlformats.org/drawingml/2006/main">
          <a:graphicData uri="http://schemas.openxmlformats.org/drawingml/2006/chart">
            <c:chart xmlns:r="http://schemas.openxmlformats.org/officeDocument/2006/relationships" xmlns:c="http://schemas.openxmlformats.org/drawingml/2006/chart" r:id="R6056d643bbcf46bf"/>
          </a:graphicData>
        </a:graphic>
      </p:graphicFrame>
      <p:sp>
        <p:nvSpPr>
          <p:cNvPr id="6" name="Agent HTML + FMX: 23m 33s. Create UI langsung: 25m 52s. Seli">
            <a:extLst xmlns:a="http://schemas.openxmlformats.org/drawingml/2006/main">
              <a:ext uri="{FF2B5EF4-FFF2-40B4-BE49-F238E27FC236}">
                <a16:creationId xmlns:a16="http://schemas.microsoft.com/office/drawing/2014/main" id="{E18A3A67-32E7-4398-9904-C89ED99AB974}"/>
              </a:ext>
            </a:extLst>
          </p:cNvPr>
          <p:cNvSpPr>
            <a:spLocks xmlns:a="http://schemas.openxmlformats.org/drawingml/2006/main" noGrp="1"/>
          </p:cNvSpPr>
          <p:nvPr/>
        </p:nvSpPr>
        <p:spPr>
          <a:xfrm xmlns:a="http://schemas.openxmlformats.org/drawingml/2006/main">
            <a:off x="762000" y="7086600"/>
            <a:ext cx="1343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1">
                <a:solidFill>
                  <a:srgbClr val="007F79"/>
                </a:solidFill>
                <a:latin typeface="Arial"/>
                <a:ea typeface="Arial"/>
                <a:cs typeface="Arial"/>
              </a:defRPr>
            </a:pPr>
            <a:r>
              <a:rPr sz="2100" b="1">
                <a:solidFill>
                  <a:srgbClr val="007F79"/>
                </a:solidFill>
                <a:latin typeface="Arial"/>
                <a:ea typeface="Arial"/>
                <a:cs typeface="Arial"/>
              </a:rPr>
              <a:t>Agent HTML + FMX: 23m 33s. Direct UI creation: 25m 52s. Total difference: 2m 19s.</a:t>
            </a:r>
          </a:p>
        </p:txBody>
      </p:sp>
      <p:sp>
        <p:nvSpPr>
          <p:cNvPr id="7" name="Catatan percobaan author. Grafik dalam menit, dengan pembula">
            <a:extLst xmlns:a="http://schemas.openxmlformats.org/drawingml/2006/main">
              <a:ext uri="{FF2B5EF4-FFF2-40B4-BE49-F238E27FC236}">
                <a16:creationId xmlns:a16="http://schemas.microsoft.com/office/drawing/2014/main" id="{6C1235B2-5D74-4752-929C-4F7CA45E8FEC}"/>
              </a:ext>
            </a:extLst>
          </p:cNvPr>
          <p:cNvSpPr>
            <a:spLocks xmlns:a="http://schemas.openxmlformats.org/drawingml/2006/main" noGrp="1"/>
          </p:cNvSpPr>
          <p:nvPr/>
        </p:nvSpPr>
        <p:spPr>
          <a:xfrm xmlns:a="http://schemas.openxmlformats.org/drawingml/2006/main">
            <a:off x="762000" y="7648575"/>
            <a:ext cx="13430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0">
                <a:solidFill>
                  <a:srgbClr val="566B70"/>
                </a:solidFill>
                <a:latin typeface="Arial"/>
                <a:ea typeface="Arial"/>
                <a:cs typeface="Arial"/>
              </a:defRPr>
            </a:pPr>
            <a:r>
              <a:rPr sz="1650" b="0">
                <a:solidFill>
                  <a:srgbClr val="566B70"/>
                </a:solidFill>
                <a:latin typeface="Arial"/>
                <a:ea typeface="Arial"/>
                <a:cs typeface="Arial"/>
              </a:rPr>
              <a:t>Recorded experiment timings. Chart values are in minutes, rounded to one decimal place.</a:t>
            </a:r>
          </a:p>
        </p:txBody>
      </p:sp>
    </p:spTree>
    <p:extLst>
      <p:ext uri="{BB962C8B-B14F-4D97-AF65-F5344CB8AC3E}">
        <p14:creationId xmlns:p14="http://schemas.microsoft.com/office/powerpoint/2010/main" val="82724056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atatan waktu lengkap">
            <a:extLst xmlns:a="http://schemas.openxmlformats.org/drawingml/2006/main">
              <a:ext uri="{FF2B5EF4-FFF2-40B4-BE49-F238E27FC236}">
                <a16:creationId xmlns:a16="http://schemas.microsoft.com/office/drawing/2014/main" id="{EF0744BF-82CD-4277-927D-FE8081488163}"/>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Complete timing record</a:t>
            </a:r>
          </a:p>
        </p:txBody>
      </p:sp>
      <p:sp>
        <p:nvSpPr>
          <p:cNvPr id="2" name="Total mencakup UI awal dan prompt tambahan untuk mengisi car">
            <a:extLst xmlns:a="http://schemas.openxmlformats.org/drawingml/2006/main">
              <a:ext uri="{FF2B5EF4-FFF2-40B4-BE49-F238E27FC236}">
                <a16:creationId xmlns:a16="http://schemas.microsoft.com/office/drawing/2014/main" id="{C8D7FF91-00B0-4968-B9FF-679D44D37237}"/>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Totals include the initial UI and a follow-up prompt to populate the cards with dummy data</a:t>
            </a:r>
          </a:p>
        </p:txBody>
      </p:sp>
      <p:sp>
        <p:nvSpPr>
          <p:cNvPr id="3" name="HTML-FMX  /  V2 healthcare study">
            <a:extLst xmlns:a="http://schemas.openxmlformats.org/drawingml/2006/main">
              <a:ext uri="{FF2B5EF4-FFF2-40B4-BE49-F238E27FC236}">
                <a16:creationId xmlns:a16="http://schemas.microsoft.com/office/drawing/2014/main" id="{8CA0D6CA-B79F-4589-B5A6-3FFBED30F872}"/>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4">
            <a:extLst xmlns:a="http://schemas.openxmlformats.org/drawingml/2006/main">
              <a:ext uri="{FF2B5EF4-FFF2-40B4-BE49-F238E27FC236}">
                <a16:creationId xmlns:a16="http://schemas.microsoft.com/office/drawing/2014/main" id="{B009130C-3AEA-4466-9B18-D6002D6D29EF}"/>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20</a:t>
            </a:r>
          </a:p>
        </p:txBody>
      </p:sp>
      <p:graphicFrame>
        <p:nvGraphicFramePr>
          <p:cNvPr id="14" name=""/>
          <p:cNvGraphicFramePr/>
          <p:nvPr/>
        </p:nvGraphicFramePr>
        <p:xfrm>
          <a:off xmlns:a="http://schemas.openxmlformats.org/drawingml/2006/main" x="762000" y="2190750"/>
          <a:ext xmlns:a="http://schemas.openxmlformats.org/drawingml/2006/main" cx="13716000" cy="4048125"/>
        </p:xfrm>
        <a:graphic xmlns:a="http://schemas.openxmlformats.org/drawingml/2006/main">
          <a:graphicData uri="http://schemas.openxmlformats.org/drawingml/2006/table">
            <a:tbl>
              <a:tblPr/>
              <a:tblGrid>
                <a:gridCol w="4619625"/>
                <a:gridCol w="3333750"/>
                <a:gridCol w="3000375"/>
                <a:gridCol w="2762250"/>
              </a:tblGrid>
              <a:tr h="809625">
                <a:tc>
                  <a:txBody>
                    <a:bodyPr>
                      <a:noAutofit/>
                    </a:bodyPr>
                    <a:lstStyle/>
                    <a:p>
                      <a:r>
                        <a:rPr sz="2100" b="1">
                          <a:solidFill>
                            <a:srgbClr val="FFFFFF"/>
                          </a:solidFill>
                          <a:latin typeface="Arial"/>
                          <a:ea typeface="Arial"/>
                          <a:cs typeface="Arial"/>
                        </a:rPr>
                        <a:t>Method</a:t>
                      </a:r>
                    </a:p>
                  </a:txBody>
                  <a:tcPr marL="190500" marR="171450" marT="152400" marB="114300" anchor="ctr">
                    <a:solidFill>
                      <a:srgbClr val="142C31"/>
                    </a:solidFill>
                  </a:tcPr>
                </a:tc>
                <a:tc>
                  <a:txBody>
                    <a:bodyPr>
                      <a:noAutofit/>
                    </a:bodyPr>
                    <a:lstStyle/>
                    <a:p>
                      <a:r>
                        <a:rPr sz="2100" b="1">
                          <a:solidFill>
                            <a:srgbClr val="FFFFFF"/>
                          </a:solidFill>
                          <a:latin typeface="Arial"/>
                          <a:ea typeface="Arial"/>
                          <a:cs typeface="Arial"/>
                        </a:rPr>
                        <a:t>Initial UI</a:t>
                      </a:r>
                    </a:p>
                  </a:txBody>
                  <a:tcPr marL="190500" marR="171450" marT="152400" marB="114300" anchor="ctr">
                    <a:solidFill>
                      <a:srgbClr val="142C31"/>
                    </a:solidFill>
                  </a:tcPr>
                </a:tc>
                <a:tc>
                  <a:txBody>
                    <a:bodyPr>
                      <a:noAutofit/>
                    </a:bodyPr>
                    <a:lstStyle/>
                    <a:p>
                      <a:r>
                        <a:rPr sz="2100" b="1">
                          <a:solidFill>
                            <a:srgbClr val="FFFFFF"/>
                          </a:solidFill>
                          <a:latin typeface="Arial"/>
                          <a:ea typeface="Arial"/>
                          <a:cs typeface="Arial"/>
                        </a:rPr>
                        <a:t>Cards + dummy data</a:t>
                      </a:r>
                    </a:p>
                  </a:txBody>
                  <a:tcPr marL="190500" marR="171450" marT="152400" marB="114300" anchor="ctr">
                    <a:solidFill>
                      <a:srgbClr val="142C31"/>
                    </a:solidFill>
                  </a:tcPr>
                </a:tc>
                <a:tc>
                  <a:txBody>
                    <a:bodyPr>
                      <a:noAutofit/>
                    </a:bodyPr>
                    <a:lstStyle/>
                    <a:p>
                      <a:r>
                        <a:rPr sz="2100" b="1">
                          <a:solidFill>
                            <a:srgbClr val="FFFFFF"/>
                          </a:solidFill>
                          <a:latin typeface="Arial"/>
                          <a:ea typeface="Arial"/>
                          <a:cs typeface="Arial"/>
                        </a:rPr>
                        <a:t>Total</a:t>
                      </a:r>
                    </a:p>
                  </a:txBody>
                  <a:tcPr marL="190500" marR="171450" marT="152400" marB="114300" anchor="ctr">
                    <a:solidFill>
                      <a:srgbClr val="142C31"/>
                    </a:solidFill>
                  </a:tcPr>
                </a:tc>
              </a:tr>
              <a:tr h="809625">
                <a:tc>
                  <a:txBody>
                    <a:bodyPr>
                      <a:noAutofit/>
                    </a:bodyPr>
                    <a:lstStyle/>
                    <a:p>
                      <a:r>
                        <a:rPr sz="2100" b="1">
                          <a:solidFill>
                            <a:srgbClr val="142C31"/>
                          </a:solidFill>
                          <a:latin typeface="Arial"/>
                          <a:ea typeface="Arial"/>
                          <a:cs typeface="Arial"/>
                        </a:rPr>
                        <a:t>Google Stitch + HTML</a:t>
                      </a:r>
                    </a:p>
                  </a:txBody>
                  <a:tcPr marL="190500" marR="171450" marT="152400" marB="114300" anchor="ctr">
                    <a:solidFill>
                      <a:srgbClr val="F5F7F7"/>
                    </a:solidFill>
                  </a:tcPr>
                </a:tc>
                <a:tc>
                  <a:txBody>
                    <a:bodyPr>
                      <a:noAutofit/>
                    </a:bodyPr>
                    <a:lstStyle/>
                    <a:p>
                      <a:r>
                        <a:rPr sz="2100" b="0">
                          <a:solidFill>
                            <a:srgbClr val="142C31"/>
                          </a:solidFill>
                          <a:latin typeface="Arial"/>
                          <a:ea typeface="Arial"/>
                          <a:cs typeface="Arial"/>
                        </a:rPr>
                        <a:t>32m 49s</a:t>
                      </a:r>
                    </a:p>
                  </a:txBody>
                  <a:tcPr marL="190500" marR="171450" marT="152400" marB="114300" anchor="ctr">
                    <a:solidFill>
                      <a:srgbClr val="F5F7F7"/>
                    </a:solidFill>
                  </a:tcPr>
                </a:tc>
                <a:tc>
                  <a:txBody>
                    <a:bodyPr>
                      <a:noAutofit/>
                    </a:bodyPr>
                    <a:lstStyle/>
                    <a:p>
                      <a:r>
                        <a:rPr sz="2100" b="0">
                          <a:solidFill>
                            <a:srgbClr val="142C31"/>
                          </a:solidFill>
                          <a:latin typeface="Arial"/>
                          <a:ea typeface="Arial"/>
                          <a:cs typeface="Arial"/>
                        </a:rPr>
                        <a:t>6m 06s</a:t>
                      </a:r>
                    </a:p>
                  </a:txBody>
                  <a:tcPr marL="190500" marR="171450" marT="152400" marB="114300" anchor="ctr">
                    <a:solidFill>
                      <a:srgbClr val="F5F7F7"/>
                    </a:solidFill>
                  </a:tcPr>
                </a:tc>
                <a:tc>
                  <a:txBody>
                    <a:bodyPr>
                      <a:noAutofit/>
                    </a:bodyPr>
                    <a:lstStyle/>
                    <a:p>
                      <a:r>
                        <a:rPr sz="2100" b="0">
                          <a:solidFill>
                            <a:srgbClr val="142C31"/>
                          </a:solidFill>
                          <a:latin typeface="Arial"/>
                          <a:ea typeface="Arial"/>
                          <a:cs typeface="Arial"/>
                        </a:rPr>
                        <a:t>38m 55s</a:t>
                      </a:r>
                    </a:p>
                  </a:txBody>
                  <a:tcPr marL="190500" marR="171450" marT="152400" marB="114300" anchor="ctr">
                    <a:solidFill>
                      <a:srgbClr val="F5F7F7"/>
                    </a:solidFill>
                  </a:tcPr>
                </a:tc>
              </a:tr>
              <a:tr h="809625">
                <a:tc>
                  <a:txBody>
                    <a:bodyPr>
                      <a:noAutofit/>
                    </a:bodyPr>
                    <a:lstStyle/>
                    <a:p>
                      <a:r>
                        <a:rPr sz="2100" b="1">
                          <a:solidFill>
                            <a:srgbClr val="142C31"/>
                          </a:solidFill>
                          <a:latin typeface="Arial"/>
                          <a:ea typeface="Arial"/>
                          <a:cs typeface="Arial"/>
                        </a:rPr>
                        <a:t>Direct UI creation</a:t>
                      </a:r>
                    </a:p>
                  </a:txBody>
                  <a:tcPr marL="190500" marR="171450" marT="152400" marB="114300" anchor="ctr">
                    <a:solidFill>
                      <a:srgbClr val="FFFFFF"/>
                    </a:solidFill>
                  </a:tcPr>
                </a:tc>
                <a:tc>
                  <a:txBody>
                    <a:bodyPr>
                      <a:noAutofit/>
                    </a:bodyPr>
                    <a:lstStyle/>
                    <a:p>
                      <a:r>
                        <a:rPr sz="2100" b="0">
                          <a:solidFill>
                            <a:srgbClr val="142C31"/>
                          </a:solidFill>
                          <a:latin typeface="Arial"/>
                          <a:ea typeface="Arial"/>
                          <a:cs typeface="Arial"/>
                        </a:rPr>
                        <a:t>23m 25s</a:t>
                      </a:r>
                    </a:p>
                  </a:txBody>
                  <a:tcPr marL="190500" marR="171450" marT="152400" marB="114300" anchor="ctr">
                    <a:solidFill>
                      <a:srgbClr val="FFFFFF"/>
                    </a:solidFill>
                  </a:tcPr>
                </a:tc>
                <a:tc>
                  <a:txBody>
                    <a:bodyPr>
                      <a:noAutofit/>
                    </a:bodyPr>
                    <a:lstStyle/>
                    <a:p>
                      <a:r>
                        <a:rPr sz="2100" b="0">
                          <a:solidFill>
                            <a:srgbClr val="142C31"/>
                          </a:solidFill>
                          <a:latin typeface="Arial"/>
                          <a:ea typeface="Arial"/>
                          <a:cs typeface="Arial"/>
                        </a:rPr>
                        <a:t>2m 27s</a:t>
                      </a:r>
                    </a:p>
                  </a:txBody>
                  <a:tcPr marL="190500" marR="171450" marT="152400" marB="114300" anchor="ctr">
                    <a:solidFill>
                      <a:srgbClr val="FFFFFF"/>
                    </a:solidFill>
                  </a:tcPr>
                </a:tc>
                <a:tc>
                  <a:txBody>
                    <a:bodyPr>
                      <a:noAutofit/>
                    </a:bodyPr>
                    <a:lstStyle/>
                    <a:p>
                      <a:r>
                        <a:rPr sz="2100" b="0">
                          <a:solidFill>
                            <a:srgbClr val="142C31"/>
                          </a:solidFill>
                          <a:latin typeface="Arial"/>
                          <a:ea typeface="Arial"/>
                          <a:cs typeface="Arial"/>
                        </a:rPr>
                        <a:t>25m 52s</a:t>
                      </a:r>
                    </a:p>
                  </a:txBody>
                  <a:tcPr marL="190500" marR="171450" marT="152400" marB="114300" anchor="ctr">
                    <a:solidFill>
                      <a:srgbClr val="FFFFFF"/>
                    </a:solidFill>
                  </a:tcPr>
                </a:tc>
              </a:tr>
              <a:tr h="809625">
                <a:tc>
                  <a:txBody>
                    <a:bodyPr>
                      <a:noAutofit/>
                    </a:bodyPr>
                    <a:lstStyle/>
                    <a:p>
                      <a:r>
                        <a:rPr sz="2100" b="1">
                          <a:solidFill>
                            <a:srgbClr val="142C31"/>
                          </a:solidFill>
                          <a:latin typeface="Arial"/>
                          <a:ea typeface="Arial"/>
                          <a:cs typeface="Arial"/>
                        </a:rPr>
                        <a:t>Mapping + Create UI</a:t>
                      </a:r>
                    </a:p>
                  </a:txBody>
                  <a:tcPr marL="190500" marR="171450" marT="152400" marB="114300" anchor="ctr">
                    <a:solidFill>
                      <a:srgbClr val="F5F7F7"/>
                    </a:solidFill>
                  </a:tcPr>
                </a:tc>
                <a:tc>
                  <a:txBody>
                    <a:bodyPr>
                      <a:noAutofit/>
                    </a:bodyPr>
                    <a:lstStyle/>
                    <a:p>
                      <a:r>
                        <a:rPr sz="2100" b="0">
                          <a:solidFill>
                            <a:srgbClr val="142C31"/>
                          </a:solidFill>
                          <a:latin typeface="Arial"/>
                          <a:ea typeface="Arial"/>
                          <a:cs typeface="Arial"/>
                        </a:rPr>
                        <a:t>8m 16s + 41m 54s</a:t>
                      </a:r>
                    </a:p>
                  </a:txBody>
                  <a:tcPr marL="190500" marR="171450" marT="152400" marB="114300" anchor="ctr">
                    <a:solidFill>
                      <a:srgbClr val="F5F7F7"/>
                    </a:solidFill>
                  </a:tcPr>
                </a:tc>
                <a:tc>
                  <a:txBody>
                    <a:bodyPr>
                      <a:noAutofit/>
                    </a:bodyPr>
                    <a:lstStyle/>
                    <a:p>
                      <a:r>
                        <a:rPr sz="2100" b="0">
                          <a:solidFill>
                            <a:srgbClr val="142C31"/>
                          </a:solidFill>
                          <a:latin typeface="Arial"/>
                          <a:ea typeface="Arial"/>
                          <a:cs typeface="Arial"/>
                        </a:rPr>
                        <a:t>5m 12s</a:t>
                      </a:r>
                    </a:p>
                  </a:txBody>
                  <a:tcPr marL="190500" marR="171450" marT="152400" marB="114300" anchor="ctr">
                    <a:solidFill>
                      <a:srgbClr val="F5F7F7"/>
                    </a:solidFill>
                  </a:tcPr>
                </a:tc>
                <a:tc>
                  <a:txBody>
                    <a:bodyPr>
                      <a:noAutofit/>
                    </a:bodyPr>
                    <a:lstStyle/>
                    <a:p>
                      <a:r>
                        <a:rPr sz="2100" b="0">
                          <a:solidFill>
                            <a:srgbClr val="142C31"/>
                          </a:solidFill>
                          <a:latin typeface="Arial"/>
                          <a:ea typeface="Arial"/>
                          <a:cs typeface="Arial"/>
                        </a:rPr>
                        <a:t>55m 22s</a:t>
                      </a:r>
                    </a:p>
                  </a:txBody>
                  <a:tcPr marL="190500" marR="171450" marT="152400" marB="114300" anchor="ctr">
                    <a:solidFill>
                      <a:srgbClr val="F5F7F7"/>
                    </a:solidFill>
                  </a:tcPr>
                </a:tc>
              </a:tr>
              <a:tr h="809625">
                <a:tc>
                  <a:txBody>
                    <a:bodyPr>
                      <a:noAutofit/>
                    </a:bodyPr>
                    <a:lstStyle/>
                    <a:p>
                      <a:r>
                        <a:rPr sz="2100" b="1">
                          <a:solidFill>
                            <a:srgbClr val="142C31"/>
                          </a:solidFill>
                          <a:latin typeface="Arial"/>
                          <a:ea typeface="Arial"/>
                          <a:cs typeface="Arial"/>
                        </a:rPr>
                        <a:t>Agent HTML + FMX</a:t>
                      </a:r>
                    </a:p>
                  </a:txBody>
                  <a:tcPr marL="190500" marR="171450" marT="152400" marB="114300" anchor="ctr">
                    <a:solidFill>
                      <a:srgbClr val="FFFFFF"/>
                    </a:solidFill>
                  </a:tcPr>
                </a:tc>
                <a:tc>
                  <a:txBody>
                    <a:bodyPr>
                      <a:noAutofit/>
                    </a:bodyPr>
                    <a:lstStyle/>
                    <a:p>
                      <a:r>
                        <a:rPr sz="2100" b="0">
                          <a:solidFill>
                            <a:srgbClr val="142C31"/>
                          </a:solidFill>
                          <a:latin typeface="Arial"/>
                          <a:ea typeface="Arial"/>
                          <a:cs typeface="Arial"/>
                        </a:rPr>
                        <a:t>14m 40s</a:t>
                      </a:r>
                    </a:p>
                  </a:txBody>
                  <a:tcPr marL="190500" marR="171450" marT="152400" marB="114300" anchor="ctr">
                    <a:solidFill>
                      <a:srgbClr val="FFFFFF"/>
                    </a:solidFill>
                  </a:tcPr>
                </a:tc>
                <a:tc>
                  <a:txBody>
                    <a:bodyPr>
                      <a:noAutofit/>
                    </a:bodyPr>
                    <a:lstStyle/>
                    <a:p>
                      <a:r>
                        <a:rPr sz="2100" b="0">
                          <a:solidFill>
                            <a:srgbClr val="142C31"/>
                          </a:solidFill>
                          <a:latin typeface="Arial"/>
                          <a:ea typeface="Arial"/>
                          <a:cs typeface="Arial"/>
                        </a:rPr>
                        <a:t>8m 53s</a:t>
                      </a:r>
                    </a:p>
                  </a:txBody>
                  <a:tcPr marL="190500" marR="171450" marT="152400" marB="114300" anchor="ctr">
                    <a:solidFill>
                      <a:srgbClr val="FFFFFF"/>
                    </a:solidFill>
                  </a:tcPr>
                </a:tc>
                <a:tc>
                  <a:txBody>
                    <a:bodyPr>
                      <a:noAutofit/>
                    </a:bodyPr>
                    <a:lstStyle/>
                    <a:p>
                      <a:r>
                        <a:rPr sz="2100" b="0">
                          <a:solidFill>
                            <a:srgbClr val="142C31"/>
                          </a:solidFill>
                          <a:latin typeface="Arial"/>
                          <a:ea typeface="Arial"/>
                          <a:cs typeface="Arial"/>
                        </a:rPr>
                        <a:t>23m 33s</a:t>
                      </a:r>
                    </a:p>
                  </a:txBody>
                  <a:tcPr marL="190500" marR="171450" marT="152400" marB="114300" anchor="ctr">
                    <a:solidFill>
                      <a:srgbClr val="FFFFFF"/>
                    </a:solidFill>
                  </a:tcPr>
                </a:tc>
              </a:tr>
            </a:tbl>
          </a:graphicData>
        </a:graphic>
      </p:graphicFrame>
      <p:sp>
        <p:nvSpPr>
          <p:cNvPr id="6" name="HTML buatan agent paling cepat secara total pada catatan ini">
            <a:extLst xmlns:a="http://schemas.openxmlformats.org/drawingml/2006/main">
              <a:ext uri="{FF2B5EF4-FFF2-40B4-BE49-F238E27FC236}">
                <a16:creationId xmlns:a16="http://schemas.microsoft.com/office/drawing/2014/main" id="{1DBC800B-B25F-4029-9C0E-8C951A4C9D04}"/>
              </a:ext>
            </a:extLst>
          </p:cNvPr>
          <p:cNvSpPr>
            <a:spLocks xmlns:a="http://schemas.openxmlformats.org/drawingml/2006/main" noGrp="1"/>
          </p:cNvSpPr>
          <p:nvPr/>
        </p:nvSpPr>
        <p:spPr>
          <a:xfrm xmlns:a="http://schemas.openxmlformats.org/drawingml/2006/main">
            <a:off x="762000" y="6610350"/>
            <a:ext cx="13335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250" b="1">
                <a:solidFill>
                  <a:srgbClr val="007F79"/>
                </a:solidFill>
                <a:latin typeface="Arial"/>
                <a:ea typeface="Arial"/>
                <a:cs typeface="Arial"/>
              </a:defRPr>
            </a:pPr>
            <a:r>
              <a:rPr sz="2250" b="1">
                <a:solidFill>
                  <a:srgbClr val="007F79"/>
                </a:solidFill>
                <a:latin typeface="Arial"/>
                <a:ea typeface="Arial"/>
                <a:cs typeface="Arial"/>
              </a:rPr>
              <a:t>Agent-generated HTML had the shortest total time in this experiment. Direct UI creation needed the least additional work: 2m 27s.</a:t>
            </a:r>
          </a:p>
        </p:txBody>
      </p:sp>
      <p:sp>
        <p:nvSpPr>
          <p:cNvPr id="7" name="Perbedaan waktu belum menjadi benchmark umum. Integrasi API ">
            <a:extLst xmlns:a="http://schemas.openxmlformats.org/drawingml/2006/main">
              <a:ext uri="{FF2B5EF4-FFF2-40B4-BE49-F238E27FC236}">
                <a16:creationId xmlns:a16="http://schemas.microsoft.com/office/drawing/2014/main" id="{1F58FFB4-71B2-4B3D-8372-EECF9E7A8C14}"/>
              </a:ext>
            </a:extLst>
          </p:cNvPr>
          <p:cNvSpPr>
            <a:spLocks xmlns:a="http://schemas.openxmlformats.org/drawingml/2006/main" noGrp="1"/>
          </p:cNvSpPr>
          <p:nvPr/>
        </p:nvSpPr>
        <p:spPr>
          <a:xfrm xmlns:a="http://schemas.openxmlformats.org/drawingml/2006/main">
            <a:off x="762000" y="7686675"/>
            <a:ext cx="1333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650" b="0">
                <a:solidFill>
                  <a:srgbClr val="566B70"/>
                </a:solidFill>
                <a:latin typeface="Arial"/>
                <a:ea typeface="Arial"/>
                <a:cs typeface="Arial"/>
              </a:defRPr>
            </a:pPr>
            <a:r>
              <a:rPr sz="1650" b="0">
                <a:solidFill>
                  <a:srgbClr val="566B70"/>
                </a:solidFill>
                <a:latin typeface="Arial"/>
                <a:ea typeface="Arial"/>
                <a:cs typeface="Arial"/>
              </a:rPr>
              <a:t>These timings are not a general benchmark. API integration is not included.</a:t>
            </a:r>
          </a:p>
        </p:txBody>
      </p:sp>
    </p:spTree>
    <p:extLst>
      <p:ext uri="{BB962C8B-B14F-4D97-AF65-F5344CB8AC3E}">
        <p14:creationId xmlns:p14="http://schemas.microsoft.com/office/powerpoint/2010/main" val="149822810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Card sudah dibuat, page belum memuat datanya">
            <a:extLst xmlns:a="http://schemas.openxmlformats.org/drawingml/2006/main">
              <a:ext uri="{FF2B5EF4-FFF2-40B4-BE49-F238E27FC236}">
                <a16:creationId xmlns:a16="http://schemas.microsoft.com/office/drawing/2014/main" id="{74947EBA-CC04-4D39-B871-66B130F9EAD7}"/>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The card exists, but the page has not populated it</a:t>
            </a:r>
          </a:p>
        </p:txBody>
      </p:sp>
      <p:sp>
        <p:nvSpPr>
          <p:cNvPr id="2" name="Temuan yang sama muncul pada keempat jalur dalam percobaan a">
            <a:extLst xmlns:a="http://schemas.openxmlformats.org/drawingml/2006/main">
              <a:ext uri="{FF2B5EF4-FFF2-40B4-BE49-F238E27FC236}">
                <a16:creationId xmlns:a16="http://schemas.microsoft.com/office/drawing/2014/main" id="{E2FE09C0-AC62-4F5F-AA7C-8AC12980E70F}"/>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 same gap appeared in all four workflows in this experiment</a:t>
            </a:r>
          </a:p>
        </p:txBody>
      </p:sp>
      <p:sp>
        <p:nvSpPr>
          <p:cNvPr id="3" name="HTML-FMX  /  V2 healthcare study">
            <a:extLst xmlns:a="http://schemas.openxmlformats.org/drawingml/2006/main">
              <a:ext uri="{FF2B5EF4-FFF2-40B4-BE49-F238E27FC236}">
                <a16:creationId xmlns:a16="http://schemas.microsoft.com/office/drawing/2014/main" id="{1B51819B-0BA7-4737-8013-38357A28FC54}"/>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5">
            <a:extLst xmlns:a="http://schemas.openxmlformats.org/drawingml/2006/main">
              <a:ext uri="{FF2B5EF4-FFF2-40B4-BE49-F238E27FC236}">
                <a16:creationId xmlns:a16="http://schemas.microsoft.com/office/drawing/2014/main" id="{94A7C9B6-2437-4F70-BD4C-9298BE41AED8}"/>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21</a:t>
            </a:r>
          </a:p>
        </p:txBody>
      </p:sp>
      <p:sp>
        <p:nvSpPr>
          <p:cNvPr id="5" name="Hasil awal">
            <a:extLst xmlns:a="http://schemas.openxmlformats.org/drawingml/2006/main">
              <a:ext uri="{FF2B5EF4-FFF2-40B4-BE49-F238E27FC236}">
                <a16:creationId xmlns:a16="http://schemas.microsoft.com/office/drawing/2014/main" id="{0A88B88D-2743-4FC6-8B8A-B96053150A5A}"/>
              </a:ext>
            </a:extLst>
          </p:cNvPr>
          <p:cNvSpPr>
            <a:spLocks xmlns:a="http://schemas.openxmlformats.org/drawingml/2006/main" noGrp="1"/>
          </p:cNvSpPr>
          <p:nvPr/>
        </p:nvSpPr>
        <p:spPr>
          <a:xfrm xmlns:a="http://schemas.openxmlformats.org/drawingml/2006/main">
            <a:off x="762000" y="2228850"/>
            <a:ext cx="4000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007F79"/>
                </a:solidFill>
                <a:latin typeface="Arial"/>
                <a:ea typeface="Arial"/>
                <a:cs typeface="Arial"/>
              </a:defRPr>
            </a:pPr>
            <a:r>
              <a:rPr sz="2625" b="1">
                <a:solidFill>
                  <a:srgbClr val="007F79"/>
                </a:solidFill>
                <a:latin typeface="Arial"/>
                <a:ea typeface="Arial"/>
                <a:cs typeface="Arial"/>
              </a:rPr>
              <a:t>Initial result</a:t>
            </a:r>
          </a:p>
        </p:txBody>
      </p:sp>
      <p:sp>
        <p:nvSpPr>
          <p:cNvPr id="6" name="Reusable doctor card sudah ada. Page frame belum membuat dan">
            <a:extLst xmlns:a="http://schemas.openxmlformats.org/drawingml/2006/main">
              <a:ext uri="{FF2B5EF4-FFF2-40B4-BE49-F238E27FC236}">
                <a16:creationId xmlns:a16="http://schemas.microsoft.com/office/drawing/2014/main" id="{0C8800A0-A4B2-4545-B6FD-1A6F600941FF}"/>
              </a:ext>
            </a:extLst>
          </p:cNvPr>
          <p:cNvSpPr>
            <a:spLocks xmlns:a="http://schemas.openxmlformats.org/drawingml/2006/main" noGrp="1"/>
          </p:cNvSpPr>
          <p:nvPr/>
        </p:nvSpPr>
        <p:spPr>
          <a:xfrm xmlns:a="http://schemas.openxmlformats.org/drawingml/2006/main">
            <a:off x="762000" y="2971800"/>
            <a:ext cx="5905500"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0">
                <a:solidFill>
                  <a:srgbClr val="142C31"/>
                </a:solidFill>
                <a:latin typeface="Arial"/>
                <a:ea typeface="Arial"/>
                <a:cs typeface="Arial"/>
              </a:defRPr>
            </a:pPr>
            <a:r>
              <a:rPr sz="2400" b="0">
                <a:solidFill>
                  <a:srgbClr val="142C31"/>
                </a:solidFill>
                <a:latin typeface="Arial"/>
                <a:ea typeface="Arial"/>
                <a:cs typeface="Arial"/>
              </a:rPr>
              <a:t>The reusable doctor card already exists. The page frame has not yet instantiated and populated it for the doctor list.</a:t>
            </a:r>
          </a:p>
        </p:txBody>
      </p:sp>
      <p:sp>
        <p:nvSpPr>
          <p:cNvPr id="7" name="Prompt tambahan">
            <a:extLst xmlns:a="http://schemas.openxmlformats.org/drawingml/2006/main">
              <a:ext uri="{FF2B5EF4-FFF2-40B4-BE49-F238E27FC236}">
                <a16:creationId xmlns:a16="http://schemas.microsoft.com/office/drawing/2014/main" id="{09EFCCDD-423E-49A1-985B-8F99DAA98AA3}"/>
              </a:ext>
            </a:extLst>
          </p:cNvPr>
          <p:cNvSpPr>
            <a:spLocks xmlns:a="http://schemas.openxmlformats.org/drawingml/2006/main" noGrp="1"/>
          </p:cNvSpPr>
          <p:nvPr/>
        </p:nvSpPr>
        <p:spPr>
          <a:xfrm xmlns:a="http://schemas.openxmlformats.org/drawingml/2006/main">
            <a:off x="8096250" y="2228850"/>
            <a:ext cx="619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007F79"/>
                </a:solidFill>
                <a:latin typeface="Arial"/>
                <a:ea typeface="Arial"/>
                <a:cs typeface="Arial"/>
              </a:defRPr>
            </a:pPr>
            <a:r>
              <a:rPr sz="2625" b="1">
                <a:solidFill>
                  <a:srgbClr val="007F79"/>
                </a:solidFill>
                <a:latin typeface="Arial"/>
                <a:ea typeface="Arial"/>
                <a:cs typeface="Arial"/>
              </a:rPr>
              <a:t>Follow-up prompt</a:t>
            </a:r>
          </a:p>
        </p:txBody>
      </p:sp>
      <p:sp>
        <p:nvSpPr>
          <p:cNvPr id="8" name="“Tambahkan Data dummy nya&#10;dengan card yang sudah&#10;anda buat”">
            <a:extLst xmlns:a="http://schemas.openxmlformats.org/drawingml/2006/main">
              <a:ext uri="{FF2B5EF4-FFF2-40B4-BE49-F238E27FC236}">
                <a16:creationId xmlns:a16="http://schemas.microsoft.com/office/drawing/2014/main" id="{288BCF83-8E23-4017-B1B0-5745EE99E76C}"/>
              </a:ext>
            </a:extLst>
          </p:cNvPr>
          <p:cNvSpPr>
            <a:spLocks xmlns:a="http://schemas.openxmlformats.org/drawingml/2006/main" noGrp="1"/>
          </p:cNvSpPr>
          <p:nvPr/>
        </p:nvSpPr>
        <p:spPr>
          <a:xfrm xmlns:a="http://schemas.openxmlformats.org/drawingml/2006/main">
            <a:off x="8096250" y="2981325"/>
            <a:ext cx="6143625" cy="1704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142C31"/>
                </a:solidFill>
                <a:latin typeface="Arial"/>
                <a:ea typeface="Arial"/>
                <a:cs typeface="Arial"/>
              </a:defRPr>
            </a:pPr>
            <a:r>
              <a:rPr sz="2625" b="1">
                <a:solidFill>
                  <a:srgbClr val="142C31"/>
                </a:solidFill>
                <a:latin typeface="Arial"/>
                <a:ea typeface="Arial"/>
                <a:cs typeface="Arial"/>
              </a:rPr>
              <a:t>“Add dummy data using</a:t>
            </a:r>
          </a:p>
          <a:p xmlns:a="http://schemas.openxmlformats.org/drawingml/2006/main">
            <a:pPr>
              <a:buNone/>
              <a:defRPr sz="2625" b="1">
                <a:solidFill>
                  <a:srgbClr val="142C31"/>
                </a:solidFill>
                <a:latin typeface="Arial"/>
                <a:ea typeface="Arial"/>
                <a:cs typeface="Arial"/>
              </a:defRPr>
            </a:pPr>
            <a:r>
              <a:rPr sz="2625" b="1">
                <a:solidFill>
                  <a:srgbClr val="142C31"/>
                </a:solidFill>
                <a:latin typeface="Arial"/>
                <a:ea typeface="Arial"/>
                <a:cs typeface="Arial"/>
              </a:rPr>
              <a:t>the card you have</a:t>
            </a:r>
          </a:p>
          <a:p xmlns:a="http://schemas.openxmlformats.org/drawingml/2006/main">
            <a:pPr>
              <a:buNone/>
              <a:defRPr sz="2625" b="1">
                <a:solidFill>
                  <a:srgbClr val="142C31"/>
                </a:solidFill>
                <a:latin typeface="Arial"/>
                <a:ea typeface="Arial"/>
                <a:cs typeface="Arial"/>
              </a:defRPr>
            </a:pPr>
            <a:r>
              <a:rPr sz="2625" b="1">
                <a:solidFill>
                  <a:srgbClr val="142C31"/>
                </a:solidFill>
                <a:latin typeface="Arial"/>
                <a:ea typeface="Arial"/>
                <a:cs typeface="Arial"/>
              </a:rPr>
              <a:t>already created”</a:t>
            </a:r>
          </a:p>
        </p:txBody>
      </p:sp>
      <p:sp>
        <p:nvSpPr>
          <p:cNvPr id="9" name="Screen demo selesai ketika page membuat item daftar, memasan">
            <a:extLst xmlns:a="http://schemas.openxmlformats.org/drawingml/2006/main">
              <a:ext uri="{FF2B5EF4-FFF2-40B4-BE49-F238E27FC236}">
                <a16:creationId xmlns:a16="http://schemas.microsoft.com/office/drawing/2014/main" id="{349C2BE2-C88D-499F-A4DA-7985D3A9946F}"/>
              </a:ext>
            </a:extLst>
          </p:cNvPr>
          <p:cNvSpPr>
            <a:spLocks xmlns:a="http://schemas.openxmlformats.org/drawingml/2006/main" noGrp="1"/>
          </p:cNvSpPr>
          <p:nvPr/>
        </p:nvSpPr>
        <p:spPr>
          <a:xfrm xmlns:a="http://schemas.openxmlformats.org/drawingml/2006/main">
            <a:off x="762000" y="5638800"/>
            <a:ext cx="1333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850" b="1">
                <a:solidFill>
                  <a:srgbClr val="142C31"/>
                </a:solidFill>
                <a:latin typeface="Arial"/>
                <a:ea typeface="Arial"/>
                <a:cs typeface="Arial"/>
              </a:defRPr>
            </a:pPr>
            <a:r>
              <a:rPr sz="2850" b="1">
                <a:solidFill>
                  <a:srgbClr val="142C31"/>
                </a:solidFill>
                <a:latin typeface="Arial"/>
                <a:ea typeface="Arial"/>
                <a:cs typeface="Arial"/>
              </a:rPr>
              <a:t>The demo screen is complete when the page creates list items, adds the cards, and populates them with sample data.</a:t>
            </a:r>
          </a:p>
        </p:txBody>
      </p:sp>
      <p:sp>
        <p:nvSpPr>
          <p:cNvPr id="10" name="Temuan ini mengarahkan refinement berikutnya pada consumer c">
            <a:extLst xmlns:a="http://schemas.openxmlformats.org/drawingml/2006/main">
              <a:ext uri="{FF2B5EF4-FFF2-40B4-BE49-F238E27FC236}">
                <a16:creationId xmlns:a16="http://schemas.microsoft.com/office/drawing/2014/main" id="{14DE4BF9-CDC5-4561-B001-6594A68265AD}"/>
              </a:ext>
            </a:extLst>
          </p:cNvPr>
          <p:cNvSpPr>
            <a:spLocks xmlns:a="http://schemas.openxmlformats.org/drawingml/2006/main" noGrp="1"/>
          </p:cNvSpPr>
          <p:nvPr/>
        </p:nvSpPr>
        <p:spPr>
          <a:xfrm xmlns:a="http://schemas.openxmlformats.org/drawingml/2006/main">
            <a:off x="762000" y="7258050"/>
            <a:ext cx="1333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566B70"/>
                </a:solidFill>
                <a:latin typeface="Arial"/>
                <a:ea typeface="Arial"/>
                <a:cs typeface="Arial"/>
              </a:defRPr>
            </a:pPr>
            <a:r>
              <a:rPr sz="2175" b="0">
                <a:solidFill>
                  <a:srgbClr val="566B70"/>
                </a:solidFill>
                <a:latin typeface="Arial"/>
                <a:ea typeface="Arial"/>
                <a:cs typeface="Arial"/>
              </a:rPr>
              <a:t>This finding points to card consumers and demo fixtures as the next refinement area.</a:t>
            </a:r>
          </a:p>
        </p:txBody>
      </p:sp>
    </p:spTree>
    <p:extLst>
      <p:ext uri="{BB962C8B-B14F-4D97-AF65-F5344CB8AC3E}">
        <p14:creationId xmlns:p14="http://schemas.microsoft.com/office/powerpoint/2010/main" val="160124759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Pelajaran untuk pengembangan UI FMX">
            <a:extLst xmlns:a="http://schemas.openxmlformats.org/drawingml/2006/main">
              <a:ext uri="{FF2B5EF4-FFF2-40B4-BE49-F238E27FC236}">
                <a16:creationId xmlns:a16="http://schemas.microsoft.com/office/drawing/2014/main" id="{CAF76167-26A8-49C8-90B0-4FEEC9063ED6}"/>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Lessons for FMX UI development</a:t>
            </a:r>
          </a:p>
        </p:txBody>
      </p:sp>
      <p:sp>
        <p:nvSpPr>
          <p:cNvPr id="2" name="Eksperimen author menghasilkan empat tampilan yang cukup bai">
            <a:extLst xmlns:a="http://schemas.openxmlformats.org/drawingml/2006/main">
              <a:ext uri="{FF2B5EF4-FFF2-40B4-BE49-F238E27FC236}">
                <a16:creationId xmlns:a16="http://schemas.microsoft.com/office/drawing/2014/main" id="{650F9482-3FA5-441C-A7B0-11E03A098E5D}"/>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 experiment produced four reasonably good interfaces, each with a different visual interpretation</a:t>
            </a:r>
          </a:p>
        </p:txBody>
      </p:sp>
      <p:sp>
        <p:nvSpPr>
          <p:cNvPr id="3" name="HTML-FMX  /  V2 healthcare study">
            <a:extLst xmlns:a="http://schemas.openxmlformats.org/drawingml/2006/main">
              <a:ext uri="{FF2B5EF4-FFF2-40B4-BE49-F238E27FC236}">
                <a16:creationId xmlns:a16="http://schemas.microsoft.com/office/drawing/2014/main" id="{F1C7BA65-22CD-4700-A467-2441BBD4CECA}"/>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16">
            <a:extLst xmlns:a="http://schemas.openxmlformats.org/drawingml/2006/main">
              <a:ext uri="{FF2B5EF4-FFF2-40B4-BE49-F238E27FC236}">
                <a16:creationId xmlns:a16="http://schemas.microsoft.com/office/drawing/2014/main" id="{62A2B6DD-9B2B-4258-BD2D-E116401F3CEF}"/>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22</a:t>
            </a:r>
          </a:p>
        </p:txBody>
      </p:sp>
      <p:sp>
        <p:nvSpPr>
          <p:cNvPr id="5" name="Struktur perlu dibaca bersama screenshot">
            <a:extLst xmlns:a="http://schemas.openxmlformats.org/drawingml/2006/main">
              <a:ext uri="{FF2B5EF4-FFF2-40B4-BE49-F238E27FC236}">
                <a16:creationId xmlns:a16="http://schemas.microsoft.com/office/drawing/2014/main" id="{7D0B888E-A135-4AC8-8CB5-1E6975F7C74A}"/>
              </a:ext>
            </a:extLst>
          </p:cNvPr>
          <p:cNvSpPr>
            <a:spLocks xmlns:a="http://schemas.openxmlformats.org/drawingml/2006/main" noGrp="1"/>
          </p:cNvSpPr>
          <p:nvPr/>
        </p:nvSpPr>
        <p:spPr>
          <a:xfrm xmlns:a="http://schemas.openxmlformats.org/drawingml/2006/main">
            <a:off x="762000" y="2133600"/>
            <a:ext cx="1314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007F79"/>
                </a:solidFill>
                <a:latin typeface="Arial"/>
                <a:ea typeface="Arial"/>
                <a:cs typeface="Arial"/>
              </a:defRPr>
            </a:pPr>
            <a:r>
              <a:rPr sz="2400" b="1">
                <a:solidFill>
                  <a:srgbClr val="007F79"/>
                </a:solidFill>
                <a:latin typeface="Arial"/>
                <a:ea typeface="Arial"/>
                <a:cs typeface="Arial"/>
              </a:rPr>
              <a:t>Review the structure alongside the screenshots</a:t>
            </a:r>
          </a:p>
        </p:txBody>
      </p:sp>
      <p:sp>
        <p:nvSpPr>
          <p:cNvPr id="6" name="Section, scroll area, bottom navigation, dan reusable card m">
            <a:extLst xmlns:a="http://schemas.openxmlformats.org/drawingml/2006/main">
              <a:ext uri="{FF2B5EF4-FFF2-40B4-BE49-F238E27FC236}">
                <a16:creationId xmlns:a16="http://schemas.microsoft.com/office/drawing/2014/main" id="{EBEF9634-283F-4466-9D0C-540E36BF381E}"/>
              </a:ext>
            </a:extLst>
          </p:cNvPr>
          <p:cNvSpPr>
            <a:spLocks xmlns:a="http://schemas.openxmlformats.org/drawingml/2006/main" noGrp="1"/>
          </p:cNvSpPr>
          <p:nvPr/>
        </p:nvSpPr>
        <p:spPr>
          <a:xfrm xmlns:a="http://schemas.openxmlformats.org/drawingml/2006/main">
            <a:off x="762000" y="2676525"/>
            <a:ext cx="13144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0">
                <a:solidFill>
                  <a:srgbClr val="142C31"/>
                </a:solidFill>
                <a:latin typeface="Arial"/>
                <a:ea typeface="Arial"/>
                <a:cs typeface="Arial"/>
              </a:defRPr>
            </a:pPr>
            <a:r>
              <a:rPr sz="2100" b="0">
                <a:solidFill>
                  <a:srgbClr val="142C31"/>
                </a:solidFill>
                <a:latin typeface="Arial"/>
                <a:ea typeface="Arial"/>
                <a:cs typeface="Arial"/>
              </a:rPr>
              <a:t>Sections, scrolling areas, bottom navigation, and reusable cards shape how developers continue work on the screen.</a:t>
            </a:r>
          </a:p>
        </p:txBody>
      </p:sp>
      <p:sp>
        <p:nvSpPr>
          <p:cNvPr id="7" name="Penyelesaian layar mencakup komposisi data">
            <a:extLst xmlns:a="http://schemas.openxmlformats.org/drawingml/2006/main">
              <a:ext uri="{FF2B5EF4-FFF2-40B4-BE49-F238E27FC236}">
                <a16:creationId xmlns:a16="http://schemas.microsoft.com/office/drawing/2014/main" id="{11101503-277D-46E6-A9C5-53613FFC8622}"/>
              </a:ext>
            </a:extLst>
          </p:cNvPr>
          <p:cNvSpPr>
            <a:spLocks xmlns:a="http://schemas.openxmlformats.org/drawingml/2006/main" noGrp="1"/>
          </p:cNvSpPr>
          <p:nvPr/>
        </p:nvSpPr>
        <p:spPr>
          <a:xfrm xmlns:a="http://schemas.openxmlformats.org/drawingml/2006/main">
            <a:off x="762000" y="4000500"/>
            <a:ext cx="1314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007F79"/>
                </a:solidFill>
                <a:latin typeface="Arial"/>
                <a:ea typeface="Arial"/>
                <a:cs typeface="Arial"/>
              </a:defRPr>
            </a:pPr>
            <a:r>
              <a:rPr sz="2400" b="1">
                <a:solidFill>
                  <a:srgbClr val="007F79"/>
                </a:solidFill>
                <a:latin typeface="Arial"/>
                <a:ea typeface="Arial"/>
                <a:cs typeface="Arial"/>
              </a:rPr>
              <a:t>Completing a screen includes data composition</a:t>
            </a:r>
          </a:p>
        </p:txBody>
      </p:sp>
      <p:sp>
        <p:nvSpPr>
          <p:cNvPr id="8" name="Untuk demo yang meminta data contoh, page perlu memuat card ">
            <a:extLst xmlns:a="http://schemas.openxmlformats.org/drawingml/2006/main">
              <a:ext uri="{FF2B5EF4-FFF2-40B4-BE49-F238E27FC236}">
                <a16:creationId xmlns:a16="http://schemas.microsoft.com/office/drawing/2014/main" id="{BDA5B7C1-E14C-4483-9872-F4F0FB4D10A8}"/>
              </a:ext>
            </a:extLst>
          </p:cNvPr>
          <p:cNvSpPr>
            <a:spLocks xmlns:a="http://schemas.openxmlformats.org/drawingml/2006/main" noGrp="1"/>
          </p:cNvSpPr>
          <p:nvPr/>
        </p:nvSpPr>
        <p:spPr>
          <a:xfrm xmlns:a="http://schemas.openxmlformats.org/drawingml/2006/main">
            <a:off x="762000" y="4543425"/>
            <a:ext cx="13144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0">
                <a:solidFill>
                  <a:srgbClr val="142C31"/>
                </a:solidFill>
                <a:latin typeface="Arial"/>
                <a:ea typeface="Arial"/>
                <a:cs typeface="Arial"/>
              </a:defRPr>
            </a:pPr>
            <a:r>
              <a:rPr sz="2100" b="0">
                <a:solidFill>
                  <a:srgbClr val="142C31"/>
                </a:solidFill>
                <a:latin typeface="Arial"/>
                <a:ea typeface="Arial"/>
                <a:cs typeface="Arial"/>
              </a:rPr>
              <a:t>When a demo requires sample data, the page needs to populate the existing cards so the complete result can be reviewed.</a:t>
            </a:r>
          </a:p>
        </p:txBody>
      </p:sp>
      <p:sp>
        <p:nvSpPr>
          <p:cNvPr id="9" name="Waktu memberi konteks pada workflow">
            <a:extLst xmlns:a="http://schemas.openxmlformats.org/drawingml/2006/main">
              <a:ext uri="{FF2B5EF4-FFF2-40B4-BE49-F238E27FC236}">
                <a16:creationId xmlns:a16="http://schemas.microsoft.com/office/drawing/2014/main" id="{4091F3C5-8148-47A4-9D69-DDFFE81F862C}"/>
              </a:ext>
            </a:extLst>
          </p:cNvPr>
          <p:cNvSpPr>
            <a:spLocks xmlns:a="http://schemas.openxmlformats.org/drawingml/2006/main" noGrp="1"/>
          </p:cNvSpPr>
          <p:nvPr/>
        </p:nvSpPr>
        <p:spPr>
          <a:xfrm xmlns:a="http://schemas.openxmlformats.org/drawingml/2006/main">
            <a:off x="762000" y="5867400"/>
            <a:ext cx="1314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1">
                <a:solidFill>
                  <a:srgbClr val="007F79"/>
                </a:solidFill>
                <a:latin typeface="Arial"/>
                <a:ea typeface="Arial"/>
                <a:cs typeface="Arial"/>
              </a:defRPr>
            </a:pPr>
            <a:r>
              <a:rPr sz="2400" b="1">
                <a:solidFill>
                  <a:srgbClr val="007F79"/>
                </a:solidFill>
                <a:latin typeface="Arial"/>
                <a:ea typeface="Arial"/>
                <a:cs typeface="Arial"/>
              </a:rPr>
              <a:t>Timing provides context for each workflow</a:t>
            </a:r>
          </a:p>
        </p:txBody>
      </p:sp>
      <p:sp>
        <p:nvSpPr>
          <p:cNvPr id="10" name="Durasi membantu memilih jalur kerja. Kualitas maintenance, c">
            <a:extLst xmlns:a="http://schemas.openxmlformats.org/drawingml/2006/main">
              <a:ext uri="{FF2B5EF4-FFF2-40B4-BE49-F238E27FC236}">
                <a16:creationId xmlns:a16="http://schemas.microsoft.com/office/drawing/2014/main" id="{ABC9ACBB-041A-4960-8651-4298EFD6338D}"/>
              </a:ext>
            </a:extLst>
          </p:cNvPr>
          <p:cNvSpPr>
            <a:spLocks xmlns:a="http://schemas.openxmlformats.org/drawingml/2006/main" noGrp="1"/>
          </p:cNvSpPr>
          <p:nvPr/>
        </p:nvSpPr>
        <p:spPr>
          <a:xfrm xmlns:a="http://schemas.openxmlformats.org/drawingml/2006/main">
            <a:off x="762000" y="6410325"/>
            <a:ext cx="13144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00" b="0">
                <a:solidFill>
                  <a:srgbClr val="142C31"/>
                </a:solidFill>
                <a:latin typeface="Arial"/>
                <a:ea typeface="Arial"/>
                <a:cs typeface="Arial"/>
              </a:defRPr>
            </a:pPr>
            <a:r>
              <a:rPr sz="2100" b="0">
                <a:solidFill>
                  <a:srgbClr val="142C31"/>
                </a:solidFill>
                <a:latin typeface="Arial"/>
                <a:ea typeface="Arial"/>
                <a:cs typeface="Arial"/>
              </a:rPr>
              <a:t>Duration helps compare workflows. Maintainability, callbacks, API integration, and device behavior need further checks.</a:t>
            </a:r>
          </a:p>
        </p:txBody>
      </p:sp>
    </p:spTree>
    <p:extLst>
      <p:ext uri="{BB962C8B-B14F-4D97-AF65-F5344CB8AC3E}">
        <p14:creationId xmlns:p14="http://schemas.microsoft.com/office/powerpoint/2010/main" val="205434429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Conclusions on hierarchy and color">
            <a:extLst xmlns:a="http://schemas.openxmlformats.org/drawingml/2006/main">
              <a:ext uri="{FF2B5EF4-FFF2-40B4-BE49-F238E27FC236}">
                <a16:creationId xmlns:a16="http://schemas.microsoft.com/office/drawing/2014/main" id="{03D1A395-250C-49EC-A01B-6C9713865B8D}"/>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Conclusions on hierarchy and color</a:t>
            </a:r>
          </a:p>
        </p:txBody>
      </p:sp>
      <p:sp>
        <p:nvSpPr>
          <p:cNvPr id="2" name="The author’s assessment of the four results in this experime">
            <a:extLst xmlns:a="http://schemas.openxmlformats.org/drawingml/2006/main">
              <a:ext uri="{FF2B5EF4-FFF2-40B4-BE49-F238E27FC236}">
                <a16:creationId xmlns:a16="http://schemas.microsoft.com/office/drawing/2014/main" id="{8D2A8A4C-8962-4D56-8E82-F4E3B95BEDB1}"/>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 author’s assessment of the four results in this experiment</a:t>
            </a:r>
          </a:p>
        </p:txBody>
      </p:sp>
      <p:sp>
        <p:nvSpPr>
          <p:cNvPr id="3" name="HTML-FMX  /  V2 healthcare study">
            <a:extLst xmlns:a="http://schemas.openxmlformats.org/drawingml/2006/main">
              <a:ext uri="{FF2B5EF4-FFF2-40B4-BE49-F238E27FC236}">
                <a16:creationId xmlns:a16="http://schemas.microsoft.com/office/drawing/2014/main" id="{03808C83-0857-4070-A1CA-DA26734DD8D5}"/>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About 90%">
            <a:extLst xmlns:a="http://schemas.openxmlformats.org/drawingml/2006/main">
              <a:ext uri="{FF2B5EF4-FFF2-40B4-BE49-F238E27FC236}">
                <a16:creationId xmlns:a16="http://schemas.microsoft.com/office/drawing/2014/main" id="{06A5B9F4-5C4D-47F9-A93C-A4F055A5D8C1}"/>
              </a:ext>
            </a:extLst>
          </p:cNvPr>
          <p:cNvSpPr>
            <a:spLocks xmlns:a="http://schemas.openxmlformats.org/drawingml/2006/main" noGrp="1"/>
          </p:cNvSpPr>
          <p:nvPr/>
        </p:nvSpPr>
        <p:spPr>
          <a:xfrm xmlns:a="http://schemas.openxmlformats.org/drawingml/2006/main">
            <a:off x="762000" y="2428875"/>
            <a:ext cx="533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5850" b="1">
                <a:solidFill>
                  <a:srgbClr val="007F79"/>
                </a:solidFill>
                <a:latin typeface="Arial"/>
                <a:ea typeface="Arial"/>
                <a:cs typeface="Arial"/>
              </a:defRPr>
            </a:pPr>
            <a:r>
              <a:rPr sz="5850" b="1">
                <a:solidFill>
                  <a:srgbClr val="007F79"/>
                </a:solidFill>
                <a:latin typeface="Arial"/>
                <a:ea typeface="Arial"/>
                <a:cs typeface="Arial"/>
              </a:rPr>
              <a:t>About 90%</a:t>
            </a:r>
          </a:p>
        </p:txBody>
      </p:sp>
      <p:sp>
        <p:nvSpPr>
          <p:cNvPr id="5" name="overall similarity in&#10;component hierarchy">
            <a:extLst xmlns:a="http://schemas.openxmlformats.org/drawingml/2006/main">
              <a:ext uri="{FF2B5EF4-FFF2-40B4-BE49-F238E27FC236}">
                <a16:creationId xmlns:a16="http://schemas.microsoft.com/office/drawing/2014/main" id="{417F4946-1DAB-42A0-946F-6036976F78ED}"/>
              </a:ext>
            </a:extLst>
          </p:cNvPr>
          <p:cNvSpPr>
            <a:spLocks xmlns:a="http://schemas.openxmlformats.org/drawingml/2006/main" noGrp="1"/>
          </p:cNvSpPr>
          <p:nvPr/>
        </p:nvSpPr>
        <p:spPr>
          <a:xfrm xmlns:a="http://schemas.openxmlformats.org/drawingml/2006/main">
            <a:off x="762000" y="3619500"/>
            <a:ext cx="5429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550" b="1">
                <a:solidFill>
                  <a:srgbClr val="142C31"/>
                </a:solidFill>
                <a:latin typeface="Arial"/>
                <a:ea typeface="Arial"/>
                <a:cs typeface="Arial"/>
              </a:defRPr>
            </a:pPr>
            <a:r>
              <a:rPr sz="2550" b="1">
                <a:solidFill>
                  <a:srgbClr val="142C31"/>
                </a:solidFill>
                <a:latin typeface="Arial"/>
                <a:ea typeface="Arial"/>
                <a:cs typeface="Arial"/>
              </a:rPr>
              <a:t>overall similarity in</a:t>
            </a:r>
          </a:p>
          <a:p xmlns:a="http://schemas.openxmlformats.org/drawingml/2006/main">
            <a:pPr>
              <a:buNone/>
              <a:defRPr sz="2550" b="1">
                <a:solidFill>
                  <a:srgbClr val="142C31"/>
                </a:solidFill>
                <a:latin typeface="Arial"/>
                <a:ea typeface="Arial"/>
                <a:cs typeface="Arial"/>
              </a:defRPr>
            </a:pPr>
            <a:r>
              <a:rPr sz="2550" b="1">
                <a:solidFill>
                  <a:srgbClr val="142C31"/>
                </a:solidFill>
                <a:latin typeface="Arial"/>
                <a:ea typeface="Arial"/>
                <a:cs typeface="Arial"/>
              </a:rPr>
              <a:t>component hierarchy</a:t>
            </a:r>
          </a:p>
        </p:txBody>
      </p:sp>
      <p:sp>
        <p:nvSpPr>
          <p:cNvPr id="6" name="The author’s estimate from reviewing the results.">
            <a:extLst xmlns:a="http://schemas.openxmlformats.org/drawingml/2006/main">
              <a:ext uri="{FF2B5EF4-FFF2-40B4-BE49-F238E27FC236}">
                <a16:creationId xmlns:a16="http://schemas.microsoft.com/office/drawing/2014/main" id="{B77DDC5E-47BA-4061-A67A-61B3849ADCAE}"/>
              </a:ext>
            </a:extLst>
          </p:cNvPr>
          <p:cNvSpPr>
            <a:spLocks xmlns:a="http://schemas.openxmlformats.org/drawingml/2006/main" noGrp="1"/>
          </p:cNvSpPr>
          <p:nvPr/>
        </p:nvSpPr>
        <p:spPr>
          <a:xfrm xmlns:a="http://schemas.openxmlformats.org/drawingml/2006/main">
            <a:off x="762000" y="5286375"/>
            <a:ext cx="53816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 author’s estimate from reviewing the results.</a:t>
            </a:r>
          </a:p>
        </p:txBody>
      </p:sp>
      <p:sp>
        <p:nvSpPr>
          <p:cNvPr id="7" name="The component hierarchies are nearly identical">
            <a:extLst xmlns:a="http://schemas.openxmlformats.org/drawingml/2006/main">
              <a:ext uri="{FF2B5EF4-FFF2-40B4-BE49-F238E27FC236}">
                <a16:creationId xmlns:a16="http://schemas.microsoft.com/office/drawing/2014/main" id="{D9BE46E5-4D2F-4551-A460-823F141CFD65}"/>
              </a:ext>
            </a:extLst>
          </p:cNvPr>
          <p:cNvSpPr>
            <a:spLocks xmlns:a="http://schemas.openxmlformats.org/drawingml/2006/main" noGrp="1"/>
          </p:cNvSpPr>
          <p:nvPr/>
        </p:nvSpPr>
        <p:spPr>
          <a:xfrm xmlns:a="http://schemas.openxmlformats.org/drawingml/2006/main">
            <a:off x="6667500" y="2095500"/>
            <a:ext cx="77628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550" b="1">
                <a:solidFill>
                  <a:srgbClr val="007F79"/>
                </a:solidFill>
                <a:latin typeface="Arial"/>
                <a:ea typeface="Arial"/>
                <a:cs typeface="Arial"/>
              </a:defRPr>
            </a:pPr>
            <a:r>
              <a:rPr sz="2550" b="1">
                <a:solidFill>
                  <a:srgbClr val="007F79"/>
                </a:solidFill>
                <a:latin typeface="Arial"/>
                <a:ea typeface="Arial"/>
                <a:cs typeface="Arial"/>
              </a:rPr>
              <a:t>The component hierarchies are nearly identical</a:t>
            </a:r>
          </a:p>
        </p:txBody>
      </p:sp>
      <p:sp>
        <p:nvSpPr>
          <p:cNvPr id="8" name="The clearest differences are visual polish, asset completene">
            <a:extLst xmlns:a="http://schemas.openxmlformats.org/drawingml/2006/main">
              <a:ext uri="{FF2B5EF4-FFF2-40B4-BE49-F238E27FC236}">
                <a16:creationId xmlns:a16="http://schemas.microsoft.com/office/drawing/2014/main" id="{8831D6B3-6639-442F-9C75-6937D41AAE36}"/>
              </a:ext>
            </a:extLst>
          </p:cNvPr>
          <p:cNvSpPr>
            <a:spLocks xmlns:a="http://schemas.openxmlformats.org/drawingml/2006/main" noGrp="1"/>
          </p:cNvSpPr>
          <p:nvPr/>
        </p:nvSpPr>
        <p:spPr>
          <a:xfrm xmlns:a="http://schemas.openxmlformats.org/drawingml/2006/main">
            <a:off x="6667500" y="3048000"/>
            <a:ext cx="75723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250" b="0">
                <a:solidFill>
                  <a:srgbClr val="142C31"/>
                </a:solidFill>
                <a:latin typeface="Arial"/>
                <a:ea typeface="Arial"/>
                <a:cs typeface="Arial"/>
              </a:defRPr>
            </a:pPr>
            <a:r>
              <a:rPr sz="2250" b="0">
                <a:solidFill>
                  <a:srgbClr val="142C31"/>
                </a:solidFill>
                <a:latin typeface="Arial"/>
                <a:ea typeface="Arial"/>
                <a:cs typeface="Arial"/>
              </a:rPr>
              <a:t>The clearest differences are visual polish, asset completeness, and development time.</a:t>
            </a:r>
          </a:p>
        </p:txBody>
      </p:sp>
      <p:sp>
        <p:nvSpPr>
          <p:cNvPr id="9" name="Color compliance with DESIGN.md">
            <a:extLst xmlns:a="http://schemas.openxmlformats.org/drawingml/2006/main">
              <a:ext uri="{FF2B5EF4-FFF2-40B4-BE49-F238E27FC236}">
                <a16:creationId xmlns:a16="http://schemas.microsoft.com/office/drawing/2014/main" id="{0E5831FB-3F1D-4C7C-83F5-D7046BF3C196}"/>
              </a:ext>
            </a:extLst>
          </p:cNvPr>
          <p:cNvSpPr>
            <a:spLocks xmlns:a="http://schemas.openxmlformats.org/drawingml/2006/main" noGrp="1"/>
          </p:cNvSpPr>
          <p:nvPr/>
        </p:nvSpPr>
        <p:spPr>
          <a:xfrm xmlns:a="http://schemas.openxmlformats.org/drawingml/2006/main">
            <a:off x="6667500" y="4762500"/>
            <a:ext cx="7572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550" b="1">
                <a:solidFill>
                  <a:srgbClr val="007F79"/>
                </a:solidFill>
                <a:latin typeface="Arial"/>
                <a:ea typeface="Arial"/>
                <a:cs typeface="Arial"/>
              </a:defRPr>
            </a:pPr>
            <a:r>
              <a:rPr sz="2550" b="1">
                <a:solidFill>
                  <a:srgbClr val="007F79"/>
                </a:solidFill>
                <a:latin typeface="Arial"/>
                <a:ea typeface="Arial"/>
                <a:cs typeface="Arial"/>
              </a:rPr>
              <a:t>Color compliance with DESIGN.md</a:t>
            </a:r>
          </a:p>
        </p:txBody>
      </p:sp>
      <p:sp>
        <p:nvSpPr>
          <p:cNvPr id="10" name="Methods 1, 2, and 3 follow the color rules. Method 4 uses a ">
            <a:extLst xmlns:a="http://schemas.openxmlformats.org/drawingml/2006/main">
              <a:ext uri="{FF2B5EF4-FFF2-40B4-BE49-F238E27FC236}">
                <a16:creationId xmlns:a16="http://schemas.microsoft.com/office/drawing/2014/main" id="{30344051-6146-4797-8B19-0FEF87BE41F0}"/>
              </a:ext>
            </a:extLst>
          </p:cNvPr>
          <p:cNvSpPr>
            <a:spLocks xmlns:a="http://schemas.openxmlformats.org/drawingml/2006/main" noGrp="1"/>
          </p:cNvSpPr>
          <p:nvPr/>
        </p:nvSpPr>
        <p:spPr>
          <a:xfrm xmlns:a="http://schemas.openxmlformats.org/drawingml/2006/main">
            <a:off x="6667500" y="5391150"/>
            <a:ext cx="7572375"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Methods 1, 2, and 3 follow the color rules. Method 4 uses a different palette. The HTML generation prompt did not explicitly reference DESIGN.md.</a:t>
            </a:r>
          </a:p>
        </p:txBody>
      </p:sp>
      <p:sp>
        <p:nvSpPr>
          <p:cNvPr id="11" name="These assessments apply to the recorded experiment.">
            <a:extLst xmlns:a="http://schemas.openxmlformats.org/drawingml/2006/main">
              <a:ext uri="{FF2B5EF4-FFF2-40B4-BE49-F238E27FC236}">
                <a16:creationId xmlns:a16="http://schemas.microsoft.com/office/drawing/2014/main" id="{214DB555-3050-4D94-9E33-8DCBBBA43AA4}"/>
              </a:ext>
            </a:extLst>
          </p:cNvPr>
          <p:cNvSpPr>
            <a:spLocks xmlns:a="http://schemas.openxmlformats.org/drawingml/2006/main" noGrp="1"/>
          </p:cNvSpPr>
          <p:nvPr/>
        </p:nvSpPr>
        <p:spPr>
          <a:xfrm xmlns:a="http://schemas.openxmlformats.org/drawingml/2006/main">
            <a:off x="762000" y="7543800"/>
            <a:ext cx="1343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These assessments apply to the recorded experiment.</a:t>
            </a:r>
          </a:p>
        </p:txBody>
      </p:sp>
      <p:sp>
        <p:nvSpPr>
          <p:cNvPr id="12" name="17">
            <a:extLst xmlns:a="http://schemas.openxmlformats.org/drawingml/2006/main">
              <a:ext uri="{FF2B5EF4-FFF2-40B4-BE49-F238E27FC236}">
                <a16:creationId xmlns:a16="http://schemas.microsoft.com/office/drawing/2014/main" id="{F76D5C51-A1E3-4BE6-9183-4F72631943C2}"/>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23</a:t>
            </a:r>
          </a:p>
        </p:txBody>
      </p:sp>
    </p:spTree>
    <p:extLst>
      <p:ext uri="{BB962C8B-B14F-4D97-AF65-F5344CB8AC3E}">
        <p14:creationId xmlns:p14="http://schemas.microsoft.com/office/powerpoint/2010/main" val="114953652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Assessment of Methods 1 and 2">
            <a:extLst xmlns:a="http://schemas.openxmlformats.org/drawingml/2006/main">
              <a:ext uri="{FF2B5EF4-FFF2-40B4-BE49-F238E27FC236}">
                <a16:creationId xmlns:a16="http://schemas.microsoft.com/office/drawing/2014/main" id="{72E3C04A-79E1-4867-8EF8-B6EA6B6FD319}"/>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Assessment of Methods 1 and 2</a:t>
            </a:r>
          </a:p>
        </p:txBody>
      </p:sp>
      <p:sp>
        <p:nvSpPr>
          <p:cNvPr id="2" name="Total time includes card composition and loading dummy data">
            <a:extLst xmlns:a="http://schemas.openxmlformats.org/drawingml/2006/main">
              <a:ext uri="{FF2B5EF4-FFF2-40B4-BE49-F238E27FC236}">
                <a16:creationId xmlns:a16="http://schemas.microsoft.com/office/drawing/2014/main" id="{83A5D381-9376-405D-B29F-BF6092FB5073}"/>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Total time includes card composition and loading dummy data</a:t>
            </a:r>
          </a:p>
        </p:txBody>
      </p:sp>
      <p:sp>
        <p:nvSpPr>
          <p:cNvPr id="3" name="HTML-FMX  /  V2 healthcare study">
            <a:extLst xmlns:a="http://schemas.openxmlformats.org/drawingml/2006/main">
              <a:ext uri="{FF2B5EF4-FFF2-40B4-BE49-F238E27FC236}">
                <a16:creationId xmlns:a16="http://schemas.microsoft.com/office/drawing/2014/main" id="{8887E774-22F1-46BA-BE0B-79BCB26AA016}"/>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Method 1: Google Stitch + HTML">
            <a:extLst xmlns:a="http://schemas.openxmlformats.org/drawingml/2006/main">
              <a:ext uri="{FF2B5EF4-FFF2-40B4-BE49-F238E27FC236}">
                <a16:creationId xmlns:a16="http://schemas.microsoft.com/office/drawing/2014/main" id="{2039CDCC-265C-4AE9-AA56-6A2BAE449AA0}"/>
              </a:ext>
            </a:extLst>
          </p:cNvPr>
          <p:cNvSpPr>
            <a:spLocks xmlns:a="http://schemas.openxmlformats.org/drawingml/2006/main" noGrp="1"/>
          </p:cNvSpPr>
          <p:nvPr/>
        </p:nvSpPr>
        <p:spPr>
          <a:xfrm xmlns:a="http://schemas.openxmlformats.org/drawingml/2006/main">
            <a:off x="762000" y="2124075"/>
            <a:ext cx="63341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007F79"/>
                </a:solidFill>
                <a:latin typeface="Arial"/>
                <a:ea typeface="Arial"/>
                <a:cs typeface="Arial"/>
              </a:defRPr>
            </a:pPr>
            <a:r>
              <a:rPr sz="2625" b="1">
                <a:solidFill>
                  <a:srgbClr val="007F79"/>
                </a:solidFill>
                <a:latin typeface="Arial"/>
                <a:ea typeface="Arial"/>
                <a:cs typeface="Arial"/>
              </a:rPr>
              <a:t>Method 1: Google Stitch + HTML</a:t>
            </a:r>
          </a:p>
        </p:txBody>
      </p:sp>
      <p:sp>
        <p:nvSpPr>
          <p:cNvPr id="5" name="38m 55s">
            <a:extLst xmlns:a="http://schemas.openxmlformats.org/drawingml/2006/main">
              <a:ext uri="{FF2B5EF4-FFF2-40B4-BE49-F238E27FC236}">
                <a16:creationId xmlns:a16="http://schemas.microsoft.com/office/drawing/2014/main" id="{177340D0-9B40-472E-9A0C-C05700996B8A}"/>
              </a:ext>
            </a:extLst>
          </p:cNvPr>
          <p:cNvSpPr>
            <a:spLocks xmlns:a="http://schemas.openxmlformats.org/drawingml/2006/main" noGrp="1"/>
          </p:cNvSpPr>
          <p:nvPr/>
        </p:nvSpPr>
        <p:spPr>
          <a:xfrm xmlns:a="http://schemas.openxmlformats.org/drawingml/2006/main">
            <a:off x="762000" y="3333750"/>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900" b="1">
                <a:solidFill>
                  <a:srgbClr val="142C31"/>
                </a:solidFill>
                <a:latin typeface="Arial"/>
                <a:ea typeface="Arial"/>
                <a:cs typeface="Arial"/>
              </a:defRPr>
            </a:pPr>
            <a:r>
              <a:rPr sz="3900" b="1">
                <a:solidFill>
                  <a:srgbClr val="142C31"/>
                </a:solidFill>
                <a:latin typeface="Arial"/>
                <a:ea typeface="Arial"/>
                <a:cs typeface="Arial"/>
              </a:rPr>
              <a:t>38m 55s</a:t>
            </a:r>
          </a:p>
        </p:txBody>
      </p:sp>
      <p:sp>
        <p:nvSpPr>
          <p:cNvPr id="6" name="Third fastest overall">
            <a:extLst xmlns:a="http://schemas.openxmlformats.org/drawingml/2006/main">
              <a:ext uri="{FF2B5EF4-FFF2-40B4-BE49-F238E27FC236}">
                <a16:creationId xmlns:a16="http://schemas.microsoft.com/office/drawing/2014/main" id="{7F4A06E6-0246-47AF-B4C6-375E7AFB7B78}"/>
              </a:ext>
            </a:extLst>
          </p:cNvPr>
          <p:cNvSpPr>
            <a:spLocks xmlns:a="http://schemas.openxmlformats.org/drawingml/2006/main" noGrp="1"/>
          </p:cNvSpPr>
          <p:nvPr/>
        </p:nvSpPr>
        <p:spPr>
          <a:xfrm xmlns:a="http://schemas.openxmlformats.org/drawingml/2006/main">
            <a:off x="762000" y="4095750"/>
            <a:ext cx="6334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Third fastest overall</a:t>
            </a:r>
          </a:p>
        </p:txBody>
      </p:sp>
      <p:sp>
        <p:nvSpPr>
          <p:cNvPr id="7" name="More polished visuals and a more complete set of assets. Vis">
            <a:extLst xmlns:a="http://schemas.openxmlformats.org/drawingml/2006/main">
              <a:ext uri="{FF2B5EF4-FFF2-40B4-BE49-F238E27FC236}">
                <a16:creationId xmlns:a16="http://schemas.microsoft.com/office/drawing/2014/main" id="{FC25B8CF-9017-4945-BA01-DAC754BF0F21}"/>
              </a:ext>
            </a:extLst>
          </p:cNvPr>
          <p:cNvSpPr>
            <a:spLocks xmlns:a="http://schemas.openxmlformats.org/drawingml/2006/main" noGrp="1"/>
          </p:cNvSpPr>
          <p:nvPr/>
        </p:nvSpPr>
        <p:spPr>
          <a:xfrm xmlns:a="http://schemas.openxmlformats.org/drawingml/2006/main">
            <a:off x="762000" y="4714875"/>
            <a:ext cx="6334125" cy="1676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More polished visuals and a more complete set of assets. Visual grouping is clear, and the result follows the wireframe.</a:t>
            </a:r>
          </a:p>
        </p:txBody>
      </p:sp>
      <p:sp>
        <p:nvSpPr>
          <p:cNvPr id="8" name="Colors follow DESIGN.md.">
            <a:extLst xmlns:a="http://schemas.openxmlformats.org/drawingml/2006/main">
              <a:ext uri="{FF2B5EF4-FFF2-40B4-BE49-F238E27FC236}">
                <a16:creationId xmlns:a16="http://schemas.microsoft.com/office/drawing/2014/main" id="{9AE98A1F-0CC9-44AE-A68A-7DF7C9821A92}"/>
              </a:ext>
            </a:extLst>
          </p:cNvPr>
          <p:cNvSpPr>
            <a:spLocks xmlns:a="http://schemas.openxmlformats.org/drawingml/2006/main" noGrp="1"/>
          </p:cNvSpPr>
          <p:nvPr/>
        </p:nvSpPr>
        <p:spPr>
          <a:xfrm xmlns:a="http://schemas.openxmlformats.org/drawingml/2006/main">
            <a:off x="762000" y="6429375"/>
            <a:ext cx="63341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950" b="0">
                <a:solidFill>
                  <a:srgbClr val="566B70"/>
                </a:solidFill>
                <a:latin typeface="Arial"/>
                <a:ea typeface="Arial"/>
                <a:cs typeface="Arial"/>
              </a:defRPr>
            </a:pPr>
            <a:r>
              <a:rPr sz="1950" b="0">
                <a:solidFill>
                  <a:srgbClr val="566B70"/>
                </a:solidFill>
                <a:latin typeface="Arial"/>
                <a:ea typeface="Arial"/>
                <a:cs typeface="Arial"/>
              </a:rPr>
              <a:t>Colors follow DESIGN.md.</a:t>
            </a:r>
          </a:p>
        </p:txBody>
      </p:sp>
      <p:sp>
        <p:nvSpPr>
          <p:cNvPr id="9" name="Method 2: Direct UI creation">
            <a:extLst xmlns:a="http://schemas.openxmlformats.org/drawingml/2006/main">
              <a:ext uri="{FF2B5EF4-FFF2-40B4-BE49-F238E27FC236}">
                <a16:creationId xmlns:a16="http://schemas.microsoft.com/office/drawing/2014/main" id="{F92127C5-4A50-4123-9AF4-3E16D16E554E}"/>
              </a:ext>
            </a:extLst>
          </p:cNvPr>
          <p:cNvSpPr>
            <a:spLocks xmlns:a="http://schemas.openxmlformats.org/drawingml/2006/main" noGrp="1"/>
          </p:cNvSpPr>
          <p:nvPr/>
        </p:nvSpPr>
        <p:spPr>
          <a:xfrm xmlns:a="http://schemas.openxmlformats.org/drawingml/2006/main">
            <a:off x="8096250" y="2124075"/>
            <a:ext cx="628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007F79"/>
                </a:solidFill>
                <a:latin typeface="Arial"/>
                <a:ea typeface="Arial"/>
                <a:cs typeface="Arial"/>
              </a:defRPr>
            </a:pPr>
            <a:r>
              <a:rPr sz="2625" b="1">
                <a:solidFill>
                  <a:srgbClr val="007F79"/>
                </a:solidFill>
                <a:latin typeface="Arial"/>
                <a:ea typeface="Arial"/>
                <a:cs typeface="Arial"/>
              </a:rPr>
              <a:t>Method 2: Direct UI creation</a:t>
            </a:r>
          </a:p>
        </p:txBody>
      </p:sp>
      <p:sp>
        <p:nvSpPr>
          <p:cNvPr id="10" name="25m 52s">
            <a:extLst xmlns:a="http://schemas.openxmlformats.org/drawingml/2006/main">
              <a:ext uri="{FF2B5EF4-FFF2-40B4-BE49-F238E27FC236}">
                <a16:creationId xmlns:a16="http://schemas.microsoft.com/office/drawing/2014/main" id="{BD825519-BB24-4A1E-B9CD-A81D2D2EDE5E}"/>
              </a:ext>
            </a:extLst>
          </p:cNvPr>
          <p:cNvSpPr>
            <a:spLocks xmlns:a="http://schemas.openxmlformats.org/drawingml/2006/main" noGrp="1"/>
          </p:cNvSpPr>
          <p:nvPr/>
        </p:nvSpPr>
        <p:spPr>
          <a:xfrm xmlns:a="http://schemas.openxmlformats.org/drawingml/2006/main">
            <a:off x="8096250" y="3333750"/>
            <a:ext cx="6286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900" b="1">
                <a:solidFill>
                  <a:srgbClr val="142C31"/>
                </a:solidFill>
                <a:latin typeface="Arial"/>
                <a:ea typeface="Arial"/>
                <a:cs typeface="Arial"/>
              </a:defRPr>
            </a:pPr>
            <a:r>
              <a:rPr sz="3900" b="1">
                <a:solidFill>
                  <a:srgbClr val="142C31"/>
                </a:solidFill>
                <a:latin typeface="Arial"/>
                <a:ea typeface="Arial"/>
                <a:cs typeface="Arial"/>
              </a:rPr>
              <a:t>25m 52s</a:t>
            </a:r>
          </a:p>
        </p:txBody>
      </p:sp>
      <p:sp>
        <p:nvSpPr>
          <p:cNvPr id="11" name="Second fastest overall">
            <a:extLst xmlns:a="http://schemas.openxmlformats.org/drawingml/2006/main">
              <a:ext uri="{FF2B5EF4-FFF2-40B4-BE49-F238E27FC236}">
                <a16:creationId xmlns:a16="http://schemas.microsoft.com/office/drawing/2014/main" id="{2DECBCA0-6BC5-4CD9-A93F-07380C27FA16}"/>
              </a:ext>
            </a:extLst>
          </p:cNvPr>
          <p:cNvSpPr>
            <a:spLocks xmlns:a="http://schemas.openxmlformats.org/drawingml/2006/main" noGrp="1"/>
          </p:cNvSpPr>
          <p:nvPr/>
        </p:nvSpPr>
        <p:spPr>
          <a:xfrm xmlns:a="http://schemas.openxmlformats.org/drawingml/2006/main">
            <a:off x="8096250" y="4095750"/>
            <a:ext cx="628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Second fastest overall</a:t>
            </a:r>
          </a:p>
        </p:txBody>
      </p:sp>
      <p:sp>
        <p:nvSpPr>
          <p:cNvPr id="12" name="The result follows the wireframe, but the visuals remain rou">
            <a:extLst xmlns:a="http://schemas.openxmlformats.org/drawingml/2006/main">
              <a:ext uri="{FF2B5EF4-FFF2-40B4-BE49-F238E27FC236}">
                <a16:creationId xmlns:a16="http://schemas.microsoft.com/office/drawing/2014/main" id="{730CE2B6-BDFF-42E2-AAC3-C6A201D703CB}"/>
              </a:ext>
            </a:extLst>
          </p:cNvPr>
          <p:cNvSpPr>
            <a:spLocks xmlns:a="http://schemas.openxmlformats.org/drawingml/2006/main" noGrp="1"/>
          </p:cNvSpPr>
          <p:nvPr/>
        </p:nvSpPr>
        <p:spPr>
          <a:xfrm xmlns:a="http://schemas.openxmlformats.org/drawingml/2006/main">
            <a:off x="8096250" y="4714875"/>
            <a:ext cx="6286500" cy="1676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The result follows the wireframe, but the visuals remain rough, much like Method 3. It provides a UI foundation that needs further polish.</a:t>
            </a:r>
          </a:p>
        </p:txBody>
      </p:sp>
      <p:sp>
        <p:nvSpPr>
          <p:cNvPr id="13" name="Colors follow DESIGN.md. Cards + dummy data needed the least">
            <a:extLst xmlns:a="http://schemas.openxmlformats.org/drawingml/2006/main">
              <a:ext uri="{FF2B5EF4-FFF2-40B4-BE49-F238E27FC236}">
                <a16:creationId xmlns:a16="http://schemas.microsoft.com/office/drawing/2014/main" id="{329BA6AE-76F9-4362-9DA9-6FAD6BB5960F}"/>
              </a:ext>
            </a:extLst>
          </p:cNvPr>
          <p:cNvSpPr>
            <a:spLocks xmlns:a="http://schemas.openxmlformats.org/drawingml/2006/main" noGrp="1"/>
          </p:cNvSpPr>
          <p:nvPr/>
        </p:nvSpPr>
        <p:spPr>
          <a:xfrm xmlns:a="http://schemas.openxmlformats.org/drawingml/2006/main">
            <a:off x="8096250" y="6429375"/>
            <a:ext cx="628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950" b="0">
                <a:solidFill>
                  <a:srgbClr val="566B70"/>
                </a:solidFill>
                <a:latin typeface="Arial"/>
                <a:ea typeface="Arial"/>
                <a:cs typeface="Arial"/>
              </a:defRPr>
            </a:pPr>
            <a:r>
              <a:rPr sz="1950" b="0">
                <a:solidFill>
                  <a:srgbClr val="566B70"/>
                </a:solidFill>
                <a:latin typeface="Arial"/>
                <a:ea typeface="Arial"/>
                <a:cs typeface="Arial"/>
              </a:rPr>
              <a:t>Colors follow DESIGN.md. Cards + dummy data needed the least extra time: 2m 27s.</a:t>
            </a:r>
          </a:p>
        </p:txBody>
      </p:sp>
      <p:sp>
        <p:nvSpPr>
          <p:cNvPr id="14" name="Method 1 offers more visual polish. Method 2 finishes sooner">
            <a:extLst xmlns:a="http://schemas.openxmlformats.org/drawingml/2006/main">
              <a:ext uri="{FF2B5EF4-FFF2-40B4-BE49-F238E27FC236}">
                <a16:creationId xmlns:a16="http://schemas.microsoft.com/office/drawing/2014/main" id="{B9DC3FFA-9466-4DA2-8725-2634BEEE6B70}"/>
              </a:ext>
            </a:extLst>
          </p:cNvPr>
          <p:cNvSpPr>
            <a:spLocks xmlns:a="http://schemas.openxmlformats.org/drawingml/2006/main" noGrp="1"/>
          </p:cNvSpPr>
          <p:nvPr/>
        </p:nvSpPr>
        <p:spPr>
          <a:xfrm xmlns:a="http://schemas.openxmlformats.org/drawingml/2006/main">
            <a:off x="762000" y="7553325"/>
            <a:ext cx="135731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950" b="1">
                <a:solidFill>
                  <a:srgbClr val="007F79"/>
                </a:solidFill>
                <a:latin typeface="Arial"/>
                <a:ea typeface="Arial"/>
                <a:cs typeface="Arial"/>
              </a:defRPr>
            </a:pPr>
            <a:r>
              <a:rPr sz="1950" b="1">
                <a:solidFill>
                  <a:srgbClr val="007F79"/>
                </a:solidFill>
                <a:latin typeface="Arial"/>
                <a:ea typeface="Arial"/>
                <a:cs typeface="Arial"/>
              </a:rPr>
              <a:t>Method 1 offers more visual polish. Method 2 finishes sooner, with visuals that still need refinement.</a:t>
            </a:r>
          </a:p>
        </p:txBody>
      </p:sp>
      <p:sp>
        <p:nvSpPr>
          <p:cNvPr id="15" name="18">
            <a:extLst xmlns:a="http://schemas.openxmlformats.org/drawingml/2006/main">
              <a:ext uri="{FF2B5EF4-FFF2-40B4-BE49-F238E27FC236}">
                <a16:creationId xmlns:a16="http://schemas.microsoft.com/office/drawing/2014/main" id="{9F7FB6C4-2B2D-4F77-8196-AD102635E56B}"/>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24</a:t>
            </a:r>
          </a:p>
        </p:txBody>
      </p:sp>
    </p:spTree>
    <p:extLst>
      <p:ext uri="{BB962C8B-B14F-4D97-AF65-F5344CB8AC3E}">
        <p14:creationId xmlns:p14="http://schemas.microsoft.com/office/powerpoint/2010/main" val="110548695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Assessment of Methods 3 and 4">
            <a:extLst xmlns:a="http://schemas.openxmlformats.org/drawingml/2006/main">
              <a:ext uri="{FF2B5EF4-FFF2-40B4-BE49-F238E27FC236}">
                <a16:creationId xmlns:a16="http://schemas.microsoft.com/office/drawing/2014/main" id="{AE147E40-5F1C-475C-8722-5B18D9F35559}"/>
              </a:ext>
            </a:extLst>
          </p:cNvPr>
          <p:cNvSpPr>
            <a:spLocks xmlns:a="http://schemas.openxmlformats.org/drawingml/2006/main" noGrp="1"/>
          </p:cNvSpPr>
          <p:nvPr/>
        </p:nvSpPr>
        <p:spPr>
          <a:xfrm xmlns:a="http://schemas.openxmlformats.org/drawingml/2006/main">
            <a:off x="762000" y="476250"/>
            <a:ext cx="1366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600" b="1">
                <a:solidFill>
                  <a:srgbClr val="142C31"/>
                </a:solidFill>
                <a:latin typeface="Arial"/>
                <a:ea typeface="Arial"/>
                <a:cs typeface="Arial"/>
              </a:defRPr>
            </a:pPr>
            <a:r>
              <a:rPr sz="3600" b="1">
                <a:solidFill>
                  <a:srgbClr val="142C31"/>
                </a:solidFill>
                <a:latin typeface="Arial"/>
                <a:ea typeface="Arial"/>
                <a:cs typeface="Arial"/>
              </a:rPr>
              <a:t>Assessment of Methods 3 and 4</a:t>
            </a:r>
          </a:p>
        </p:txBody>
      </p:sp>
      <p:sp>
        <p:nvSpPr>
          <p:cNvPr id="2" name="Total time includes card composition and loading dummy data">
            <a:extLst xmlns:a="http://schemas.openxmlformats.org/drawingml/2006/main">
              <a:ext uri="{FF2B5EF4-FFF2-40B4-BE49-F238E27FC236}">
                <a16:creationId xmlns:a16="http://schemas.microsoft.com/office/drawing/2014/main" id="{E6D63E89-3B4F-4EFF-808B-8DD8F2F576B2}"/>
              </a:ext>
            </a:extLst>
          </p:cNvPr>
          <p:cNvSpPr>
            <a:spLocks xmlns:a="http://schemas.openxmlformats.org/drawingml/2006/main" noGrp="1"/>
          </p:cNvSpPr>
          <p:nvPr/>
        </p:nvSpPr>
        <p:spPr>
          <a:xfrm xmlns:a="http://schemas.openxmlformats.org/drawingml/2006/main">
            <a:off x="762000" y="1238250"/>
            <a:ext cx="13430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875" b="0">
                <a:solidFill>
                  <a:srgbClr val="566B70"/>
                </a:solidFill>
                <a:latin typeface="Arial"/>
                <a:ea typeface="Arial"/>
                <a:cs typeface="Arial"/>
              </a:defRPr>
            </a:pPr>
            <a:r>
              <a:rPr sz="1875" b="0">
                <a:solidFill>
                  <a:srgbClr val="566B70"/>
                </a:solidFill>
                <a:latin typeface="Arial"/>
                <a:ea typeface="Arial"/>
                <a:cs typeface="Arial"/>
              </a:rPr>
              <a:t>Total time includes card composition and loading dummy data</a:t>
            </a:r>
          </a:p>
        </p:txBody>
      </p:sp>
      <p:sp>
        <p:nvSpPr>
          <p:cNvPr id="3" name="HTML-FMX  /  V2 healthcare study">
            <a:extLst xmlns:a="http://schemas.openxmlformats.org/drawingml/2006/main">
              <a:ext uri="{FF2B5EF4-FFF2-40B4-BE49-F238E27FC236}">
                <a16:creationId xmlns:a16="http://schemas.microsoft.com/office/drawing/2014/main" id="{C5F0CBD3-145A-45CC-BDDC-C2781CC155C4}"/>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566B70"/>
                </a:solidFill>
                <a:latin typeface="Arial"/>
                <a:ea typeface="Arial"/>
                <a:cs typeface="Arial"/>
              </a:defRPr>
            </a:pPr>
            <a:r>
              <a:rPr sz="1200" b="0">
                <a:solidFill>
                  <a:srgbClr val="566B70"/>
                </a:solidFill>
                <a:latin typeface="Arial"/>
                <a:ea typeface="Arial"/>
                <a:cs typeface="Arial"/>
              </a:rPr>
              <a:t>HTML-FMX  /  V2 healthcare study</a:t>
            </a:r>
          </a:p>
        </p:txBody>
      </p:sp>
      <p:sp>
        <p:nvSpPr>
          <p:cNvPr id="4" name="Method 3: Separate mapping">
            <a:extLst xmlns:a="http://schemas.openxmlformats.org/drawingml/2006/main">
              <a:ext uri="{FF2B5EF4-FFF2-40B4-BE49-F238E27FC236}">
                <a16:creationId xmlns:a16="http://schemas.microsoft.com/office/drawing/2014/main" id="{1673732E-8665-4CEC-9273-00F5B6DDA420}"/>
              </a:ext>
            </a:extLst>
          </p:cNvPr>
          <p:cNvSpPr>
            <a:spLocks xmlns:a="http://schemas.openxmlformats.org/drawingml/2006/main" noGrp="1"/>
          </p:cNvSpPr>
          <p:nvPr/>
        </p:nvSpPr>
        <p:spPr>
          <a:xfrm xmlns:a="http://schemas.openxmlformats.org/drawingml/2006/main">
            <a:off x="762000" y="2124075"/>
            <a:ext cx="63341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007F79"/>
                </a:solidFill>
                <a:latin typeface="Arial"/>
                <a:ea typeface="Arial"/>
                <a:cs typeface="Arial"/>
              </a:defRPr>
            </a:pPr>
            <a:r>
              <a:rPr sz="2625" b="1">
                <a:solidFill>
                  <a:srgbClr val="007F79"/>
                </a:solidFill>
                <a:latin typeface="Arial"/>
                <a:ea typeface="Arial"/>
                <a:cs typeface="Arial"/>
              </a:rPr>
              <a:t>Method 3: Separate mapping</a:t>
            </a:r>
          </a:p>
        </p:txBody>
      </p:sp>
      <p:sp>
        <p:nvSpPr>
          <p:cNvPr id="5" name="55m 22s">
            <a:extLst xmlns:a="http://schemas.openxmlformats.org/drawingml/2006/main">
              <a:ext uri="{FF2B5EF4-FFF2-40B4-BE49-F238E27FC236}">
                <a16:creationId xmlns:a16="http://schemas.microsoft.com/office/drawing/2014/main" id="{464D014F-B493-4665-B79D-1B2A43E04F46}"/>
              </a:ext>
            </a:extLst>
          </p:cNvPr>
          <p:cNvSpPr>
            <a:spLocks xmlns:a="http://schemas.openxmlformats.org/drawingml/2006/main" noGrp="1"/>
          </p:cNvSpPr>
          <p:nvPr/>
        </p:nvSpPr>
        <p:spPr>
          <a:xfrm xmlns:a="http://schemas.openxmlformats.org/drawingml/2006/main">
            <a:off x="762000" y="3333750"/>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900" b="1">
                <a:solidFill>
                  <a:srgbClr val="142C31"/>
                </a:solidFill>
                <a:latin typeface="Arial"/>
                <a:ea typeface="Arial"/>
                <a:cs typeface="Arial"/>
              </a:defRPr>
            </a:pPr>
            <a:r>
              <a:rPr sz="3900" b="1">
                <a:solidFill>
                  <a:srgbClr val="142C31"/>
                </a:solidFill>
                <a:latin typeface="Arial"/>
                <a:ea typeface="Arial"/>
                <a:cs typeface="Arial"/>
              </a:rPr>
              <a:t>55m 22s</a:t>
            </a:r>
          </a:p>
        </p:txBody>
      </p:sp>
      <p:sp>
        <p:nvSpPr>
          <p:cNvPr id="6" name="Longest total time">
            <a:extLst xmlns:a="http://schemas.openxmlformats.org/drawingml/2006/main">
              <a:ext uri="{FF2B5EF4-FFF2-40B4-BE49-F238E27FC236}">
                <a16:creationId xmlns:a16="http://schemas.microsoft.com/office/drawing/2014/main" id="{0BD65EA3-2E5E-436A-9DCD-DC5877C8CDFA}"/>
              </a:ext>
            </a:extLst>
          </p:cNvPr>
          <p:cNvSpPr>
            <a:spLocks xmlns:a="http://schemas.openxmlformats.org/drawingml/2006/main" noGrp="1"/>
          </p:cNvSpPr>
          <p:nvPr/>
        </p:nvSpPr>
        <p:spPr>
          <a:xfrm xmlns:a="http://schemas.openxmlformats.org/drawingml/2006/main">
            <a:off x="762000" y="4095750"/>
            <a:ext cx="6334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Longest total time</a:t>
            </a:r>
          </a:p>
        </p:txBody>
      </p:sp>
      <p:sp>
        <p:nvSpPr>
          <p:cNvPr id="7" name="The closest match to the wireframe layout in the author’s as">
            <a:extLst xmlns:a="http://schemas.openxmlformats.org/drawingml/2006/main">
              <a:ext uri="{FF2B5EF4-FFF2-40B4-BE49-F238E27FC236}">
                <a16:creationId xmlns:a16="http://schemas.microsoft.com/office/drawing/2014/main" id="{3668C6AE-36E1-41A9-84C2-89F11EA8E2CF}"/>
              </a:ext>
            </a:extLst>
          </p:cNvPr>
          <p:cNvSpPr>
            <a:spLocks xmlns:a="http://schemas.openxmlformats.org/drawingml/2006/main" noGrp="1"/>
          </p:cNvSpPr>
          <p:nvPr/>
        </p:nvSpPr>
        <p:spPr>
          <a:xfrm xmlns:a="http://schemas.openxmlformats.org/drawingml/2006/main">
            <a:off x="762000" y="4714875"/>
            <a:ext cx="6334125" cy="1676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The closest match to the wireframe layout in the author’s assessment. The visuals remain rough. Separate mapping did not improve visual polish in this experiment.</a:t>
            </a:r>
          </a:p>
        </p:txBody>
      </p:sp>
      <p:sp>
        <p:nvSpPr>
          <p:cNvPr id="8" name="Colors follow DESIGN.md. Initial UI: 8m 16s mapping + 41m 54">
            <a:extLst xmlns:a="http://schemas.openxmlformats.org/drawingml/2006/main">
              <a:ext uri="{FF2B5EF4-FFF2-40B4-BE49-F238E27FC236}">
                <a16:creationId xmlns:a16="http://schemas.microsoft.com/office/drawing/2014/main" id="{A09FFCAD-16F0-4769-8A06-953857D7C8F2}"/>
              </a:ext>
            </a:extLst>
          </p:cNvPr>
          <p:cNvSpPr>
            <a:spLocks xmlns:a="http://schemas.openxmlformats.org/drawingml/2006/main" noGrp="1"/>
          </p:cNvSpPr>
          <p:nvPr/>
        </p:nvSpPr>
        <p:spPr>
          <a:xfrm xmlns:a="http://schemas.openxmlformats.org/drawingml/2006/main">
            <a:off x="762000" y="6429375"/>
            <a:ext cx="63341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950" b="0">
                <a:solidFill>
                  <a:srgbClr val="566B70"/>
                </a:solidFill>
                <a:latin typeface="Arial"/>
                <a:ea typeface="Arial"/>
                <a:cs typeface="Arial"/>
              </a:defRPr>
            </a:pPr>
            <a:r>
              <a:rPr sz="1950" b="0">
                <a:solidFill>
                  <a:srgbClr val="566B70"/>
                </a:solidFill>
                <a:latin typeface="Arial"/>
                <a:ea typeface="Arial"/>
                <a:cs typeface="Arial"/>
              </a:rPr>
              <a:t>Colors follow DESIGN.md. Initial UI: 8m 16s mapping + 41m 54s implementation.</a:t>
            </a:r>
          </a:p>
        </p:txBody>
      </p:sp>
      <p:sp>
        <p:nvSpPr>
          <p:cNvPr id="9" name="Method 4: Agent-generated HTML">
            <a:extLst xmlns:a="http://schemas.openxmlformats.org/drawingml/2006/main">
              <a:ext uri="{FF2B5EF4-FFF2-40B4-BE49-F238E27FC236}">
                <a16:creationId xmlns:a16="http://schemas.microsoft.com/office/drawing/2014/main" id="{B5CD26DE-6B2B-4213-9941-D807CD0F5526}"/>
              </a:ext>
            </a:extLst>
          </p:cNvPr>
          <p:cNvSpPr>
            <a:spLocks xmlns:a="http://schemas.openxmlformats.org/drawingml/2006/main" noGrp="1"/>
          </p:cNvSpPr>
          <p:nvPr/>
        </p:nvSpPr>
        <p:spPr>
          <a:xfrm xmlns:a="http://schemas.openxmlformats.org/drawingml/2006/main">
            <a:off x="8096250" y="2124075"/>
            <a:ext cx="628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625" b="1">
                <a:solidFill>
                  <a:srgbClr val="007F79"/>
                </a:solidFill>
                <a:latin typeface="Arial"/>
                <a:ea typeface="Arial"/>
                <a:cs typeface="Arial"/>
              </a:defRPr>
            </a:pPr>
            <a:r>
              <a:rPr sz="2625" b="1">
                <a:solidFill>
                  <a:srgbClr val="007F79"/>
                </a:solidFill>
                <a:latin typeface="Arial"/>
                <a:ea typeface="Arial"/>
                <a:cs typeface="Arial"/>
              </a:rPr>
              <a:t>Method 4: Agent-generated HTML</a:t>
            </a:r>
          </a:p>
        </p:txBody>
      </p:sp>
      <p:sp>
        <p:nvSpPr>
          <p:cNvPr id="10" name="23m 33s">
            <a:extLst xmlns:a="http://schemas.openxmlformats.org/drawingml/2006/main">
              <a:ext uri="{FF2B5EF4-FFF2-40B4-BE49-F238E27FC236}">
                <a16:creationId xmlns:a16="http://schemas.microsoft.com/office/drawing/2014/main" id="{A35ABF2E-008F-49B2-B3C2-0292AF38A6DE}"/>
              </a:ext>
            </a:extLst>
          </p:cNvPr>
          <p:cNvSpPr>
            <a:spLocks xmlns:a="http://schemas.openxmlformats.org/drawingml/2006/main" noGrp="1"/>
          </p:cNvSpPr>
          <p:nvPr/>
        </p:nvSpPr>
        <p:spPr>
          <a:xfrm xmlns:a="http://schemas.openxmlformats.org/drawingml/2006/main">
            <a:off x="8096250" y="3333750"/>
            <a:ext cx="6286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3900" b="1">
                <a:solidFill>
                  <a:srgbClr val="142C31"/>
                </a:solidFill>
                <a:latin typeface="Arial"/>
                <a:ea typeface="Arial"/>
                <a:cs typeface="Arial"/>
              </a:defRPr>
            </a:pPr>
            <a:r>
              <a:rPr sz="3900" b="1">
                <a:solidFill>
                  <a:srgbClr val="142C31"/>
                </a:solidFill>
                <a:latin typeface="Arial"/>
                <a:ea typeface="Arial"/>
                <a:cs typeface="Arial"/>
              </a:rPr>
              <a:t>23m 33s</a:t>
            </a:r>
          </a:p>
        </p:txBody>
      </p:sp>
      <p:sp>
        <p:nvSpPr>
          <p:cNvPr id="11" name="Shortest total time">
            <a:extLst xmlns:a="http://schemas.openxmlformats.org/drawingml/2006/main">
              <a:ext uri="{FF2B5EF4-FFF2-40B4-BE49-F238E27FC236}">
                <a16:creationId xmlns:a16="http://schemas.microsoft.com/office/drawing/2014/main" id="{AD5B87D6-56EB-4C35-A20B-5EB1790452DD}"/>
              </a:ext>
            </a:extLst>
          </p:cNvPr>
          <p:cNvSpPr>
            <a:spLocks xmlns:a="http://schemas.openxmlformats.org/drawingml/2006/main" noGrp="1"/>
          </p:cNvSpPr>
          <p:nvPr/>
        </p:nvSpPr>
        <p:spPr>
          <a:xfrm xmlns:a="http://schemas.openxmlformats.org/drawingml/2006/main">
            <a:off x="8096250" y="4095750"/>
            <a:ext cx="628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566B70"/>
                </a:solidFill>
                <a:latin typeface="Arial"/>
                <a:ea typeface="Arial"/>
                <a:cs typeface="Arial"/>
              </a:defRPr>
            </a:pPr>
            <a:r>
              <a:rPr sz="2025" b="0">
                <a:solidFill>
                  <a:srgbClr val="566B70"/>
                </a:solidFill>
                <a:latin typeface="Arial"/>
                <a:ea typeface="Arial"/>
                <a:cs typeface="Arial"/>
              </a:rPr>
              <a:t>Shortest total time</a:t>
            </a:r>
          </a:p>
        </p:txBody>
      </p:sp>
      <p:sp>
        <p:nvSpPr>
          <p:cNvPr id="12" name="The visuals are satisfactory, with the shortest total time. ">
            <a:extLst xmlns:a="http://schemas.openxmlformats.org/drawingml/2006/main">
              <a:ext uri="{FF2B5EF4-FFF2-40B4-BE49-F238E27FC236}">
                <a16:creationId xmlns:a16="http://schemas.microsoft.com/office/drawing/2014/main" id="{970598E3-5555-4671-B42A-07F616731317}"/>
              </a:ext>
            </a:extLst>
          </p:cNvPr>
          <p:cNvSpPr>
            <a:spLocks xmlns:a="http://schemas.openxmlformats.org/drawingml/2006/main" noGrp="1"/>
          </p:cNvSpPr>
          <p:nvPr/>
        </p:nvSpPr>
        <p:spPr>
          <a:xfrm xmlns:a="http://schemas.openxmlformats.org/drawingml/2006/main">
            <a:off x="8096250" y="4714875"/>
            <a:ext cx="6286500" cy="1676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175" b="0">
                <a:solidFill>
                  <a:srgbClr val="142C31"/>
                </a:solidFill>
                <a:latin typeface="Arial"/>
                <a:ea typeface="Arial"/>
                <a:cs typeface="Arial"/>
              </a:defRPr>
            </a:pPr>
            <a:r>
              <a:rPr sz="2175" b="0">
                <a:solidFill>
                  <a:srgbClr val="142C31"/>
                </a:solidFill>
                <a:latin typeface="Arial"/>
                <a:ea typeface="Arial"/>
                <a:cs typeface="Arial"/>
              </a:rPr>
              <a:t>The visuals are satisfactory, with the shortest total time. The palette differs from the color rules in DESIGN.md.</a:t>
            </a:r>
          </a:p>
        </p:txBody>
      </p:sp>
      <p:sp>
        <p:nvSpPr>
          <p:cNvPr id="13" name="The HTML prompt did not explicitly reference DESIGN.md. Colo">
            <a:extLst xmlns:a="http://schemas.openxmlformats.org/drawingml/2006/main">
              <a:ext uri="{FF2B5EF4-FFF2-40B4-BE49-F238E27FC236}">
                <a16:creationId xmlns:a16="http://schemas.microsoft.com/office/drawing/2014/main" id="{BBFC0829-8E05-4886-976F-4D2D26E36D3B}"/>
              </a:ext>
            </a:extLst>
          </p:cNvPr>
          <p:cNvSpPr>
            <a:spLocks xmlns:a="http://schemas.openxmlformats.org/drawingml/2006/main" noGrp="1"/>
          </p:cNvSpPr>
          <p:nvPr/>
        </p:nvSpPr>
        <p:spPr>
          <a:xfrm xmlns:a="http://schemas.openxmlformats.org/drawingml/2006/main">
            <a:off x="8096250" y="6429375"/>
            <a:ext cx="628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950" b="0">
                <a:solidFill>
                  <a:srgbClr val="566B70"/>
                </a:solidFill>
                <a:latin typeface="Arial"/>
                <a:ea typeface="Arial"/>
                <a:cs typeface="Arial"/>
              </a:defRPr>
            </a:pPr>
            <a:r>
              <a:rPr sz="1950" b="0">
                <a:solidFill>
                  <a:srgbClr val="566B70"/>
                </a:solidFill>
                <a:latin typeface="Arial"/>
                <a:ea typeface="Arial"/>
                <a:cs typeface="Arial"/>
              </a:rPr>
              <a:t>The HTML prompt did not explicitly reference DESIGN.md. Color compliance needs an explicit instruction at the HTML stage.</a:t>
            </a:r>
          </a:p>
        </p:txBody>
      </p:sp>
      <p:sp>
        <p:nvSpPr>
          <p:cNvPr id="14" name="Wireframe fidelity, visual polish, and color compliance lead">
            <a:extLst xmlns:a="http://schemas.openxmlformats.org/drawingml/2006/main">
              <a:ext uri="{FF2B5EF4-FFF2-40B4-BE49-F238E27FC236}">
                <a16:creationId xmlns:a16="http://schemas.microsoft.com/office/drawing/2014/main" id="{0D4EC83B-ED76-4D45-9978-AC59C3D08456}"/>
              </a:ext>
            </a:extLst>
          </p:cNvPr>
          <p:cNvSpPr>
            <a:spLocks xmlns:a="http://schemas.openxmlformats.org/drawingml/2006/main" noGrp="1"/>
          </p:cNvSpPr>
          <p:nvPr/>
        </p:nvSpPr>
        <p:spPr>
          <a:xfrm xmlns:a="http://schemas.openxmlformats.org/drawingml/2006/main">
            <a:off x="762000" y="7553325"/>
            <a:ext cx="135731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950" b="1">
                <a:solidFill>
                  <a:srgbClr val="007F79"/>
                </a:solidFill>
                <a:latin typeface="Arial"/>
                <a:ea typeface="Arial"/>
                <a:cs typeface="Arial"/>
              </a:defRPr>
            </a:pPr>
            <a:r>
              <a:rPr sz="1950" b="1">
                <a:solidFill>
                  <a:srgbClr val="007F79"/>
                </a:solidFill>
                <a:latin typeface="Arial"/>
                <a:ea typeface="Arial"/>
                <a:cs typeface="Arial"/>
              </a:rPr>
              <a:t>Wireframe fidelity, visual polish, and color compliance lead to different assessments.</a:t>
            </a:r>
          </a:p>
        </p:txBody>
      </p:sp>
      <p:sp>
        <p:nvSpPr>
          <p:cNvPr id="15" name="19">
            <a:extLst xmlns:a="http://schemas.openxmlformats.org/drawingml/2006/main">
              <a:ext uri="{FF2B5EF4-FFF2-40B4-BE49-F238E27FC236}">
                <a16:creationId xmlns:a16="http://schemas.microsoft.com/office/drawing/2014/main" id="{B3B8EC57-12CD-4023-8ECC-CFD08EE21E06}"/>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566B70"/>
                </a:solidFill>
                <a:latin typeface="Arial"/>
                <a:ea typeface="Arial"/>
                <a:cs typeface="Arial"/>
              </a:defRPr>
            </a:pPr>
            <a:r>
              <a:rPr sz="1350" b="0">
                <a:solidFill>
                  <a:srgbClr val="566B70"/>
                </a:solidFill>
                <a:latin typeface="Arial"/>
                <a:ea typeface="Arial"/>
                <a:cs typeface="Arial"/>
              </a:rPr>
              <a:t>25</a:t>
            </a:r>
          </a:p>
        </p:txBody>
      </p:sp>
    </p:spTree>
    <p:extLst>
      <p:ext uri="{BB962C8B-B14F-4D97-AF65-F5344CB8AC3E}">
        <p14:creationId xmlns:p14="http://schemas.microsoft.com/office/powerpoint/2010/main" val="983431807"/>
      </p:ext>
    </p:extLst>
  </p:cSld>
</p:sld>
</file>

<file path=ppt/slides/slide26.xml><?xml version="1.0" encoding="utf-8"?>
<p:sld xmlns:p="http://schemas.openxmlformats.org/presentationml/2006/main">
  <p:cSld>
    <p:bg>
      <p:bgPr>
        <a:solidFill xmlns:a="http://schemas.openxmlformats.org/drawingml/2006/main">
          <a:srgbClr val="142C31"/>
        </a:solidFill>
      </p:bgPr>
    </p:bg>
    <p:spTree>
      <p:nvGrpSpPr>
        <p:cNvPr id="1" name=""/>
        <p:cNvGrpSpPr/>
        <p:nvPr/>
      </p:nvGrpSpPr>
      <p:grpSpPr>
        <a:xfrm xmlns:a="http://schemas.openxmlformats.org/drawingml/2006/main"/>
      </p:grpSpPr>
      <p:sp>
        <p:nvSpPr>
          <p:cNvPr id="7" name="HTML-FMX  /  V2 healthcare study">
            <a:extLst xmlns:a="http://schemas.openxmlformats.org/drawingml/2006/main">
              <a:ext uri="{FF2B5EF4-FFF2-40B4-BE49-F238E27FC236}">
                <a16:creationId xmlns:a16="http://schemas.microsoft.com/office/drawing/2014/main" id="{5A7C4E4F-889A-4329-842E-E82221F06323}"/>
              </a:ext>
            </a:extLst>
          </p:cNvPr>
          <p:cNvSpPr>
            <a:spLocks xmlns:a="http://schemas.openxmlformats.org/drawingml/2006/main" noGrp="1"/>
          </p:cNvSpPr>
          <p:nvPr/>
        </p:nvSpPr>
        <p:spPr>
          <a:xfrm xmlns:a="http://schemas.openxmlformats.org/drawingml/2006/main">
            <a:off x="762000" y="81724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200" b="0">
                <a:solidFill>
                  <a:srgbClr val="C6E2DE"/>
                </a:solidFill>
                <a:latin typeface="Arial"/>
                <a:ea typeface="Arial"/>
                <a:cs typeface="Arial"/>
              </a:defRPr>
            </a:pPr>
            <a:r>
              <a:rPr sz="1200" b="0">
                <a:solidFill>
                  <a:srgbClr val="C6E2DE"/>
                </a:solidFill>
                <a:latin typeface="Arial"/>
                <a:ea typeface="Arial"/>
                <a:cs typeface="Arial"/>
              </a:rPr>
              <a:t>HTML-FMX  /  V2 healthcare study</a:t>
            </a:r>
          </a:p>
        </p:txBody>
      </p:sp>
      <p:sp>
        <p:nvSpPr>
          <p:cNvPr id="2" name="17">
            <a:extLst xmlns:a="http://schemas.openxmlformats.org/drawingml/2006/main">
              <a:ext uri="{FF2B5EF4-FFF2-40B4-BE49-F238E27FC236}">
                <a16:creationId xmlns:a16="http://schemas.microsoft.com/office/drawing/2014/main" id="{DAA4D4A3-B630-46D4-ABF4-6F9ADACCB3B7}"/>
              </a:ext>
            </a:extLst>
          </p:cNvPr>
          <p:cNvSpPr>
            <a:spLocks xmlns:a="http://schemas.openxmlformats.org/drawingml/2006/main" noGrp="1"/>
          </p:cNvSpPr>
          <p:nvPr/>
        </p:nvSpPr>
        <p:spPr>
          <a:xfrm xmlns:a="http://schemas.openxmlformats.org/drawingml/2006/main">
            <a:off x="14001750" y="8143875"/>
            <a:ext cx="523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1350" b="0">
                <a:solidFill>
                  <a:srgbClr val="C6E2DE"/>
                </a:solidFill>
                <a:latin typeface="Arial"/>
                <a:ea typeface="Arial"/>
                <a:cs typeface="Arial"/>
              </a:defRPr>
            </a:pPr>
            <a:r>
              <a:rPr sz="1350" b="0">
                <a:solidFill>
                  <a:srgbClr val="C6E2DE"/>
                </a:solidFill>
                <a:latin typeface="Arial"/>
                <a:ea typeface="Arial"/>
                <a:cs typeface="Arial"/>
              </a:rPr>
              <a:t>26</a:t>
            </a:r>
          </a:p>
        </p:txBody>
      </p:sp>
      <p:sp>
        <p:nvSpPr>
          <p:cNvPr id="3" name="UI FMX hasil AI&#10;tetap menjadi&#10;tanggung jawab developer">
            <a:extLst xmlns:a="http://schemas.openxmlformats.org/drawingml/2006/main">
              <a:ext uri="{FF2B5EF4-FFF2-40B4-BE49-F238E27FC236}">
                <a16:creationId xmlns:a16="http://schemas.microsoft.com/office/drawing/2014/main" id="{DD30EDC8-563D-4F5A-9225-BB4020201380}"/>
              </a:ext>
            </a:extLst>
          </p:cNvPr>
          <p:cNvSpPr>
            <a:spLocks xmlns:a="http://schemas.openxmlformats.org/drawingml/2006/main" noGrp="1"/>
          </p:cNvSpPr>
          <p:nvPr/>
        </p:nvSpPr>
        <p:spPr>
          <a:xfrm xmlns:a="http://schemas.openxmlformats.org/drawingml/2006/main">
            <a:off x="762000" y="1552575"/>
            <a:ext cx="13335000"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5250" b="1">
                <a:solidFill>
                  <a:srgbClr val="FFFFFF"/>
                </a:solidFill>
                <a:latin typeface="Arial"/>
                <a:ea typeface="Arial"/>
                <a:cs typeface="Arial"/>
              </a:defRPr>
            </a:pPr>
            <a:r>
              <a:rPr sz="5250" b="1">
                <a:solidFill>
                  <a:srgbClr val="FFFFFF"/>
                </a:solidFill>
                <a:latin typeface="Arial"/>
                <a:ea typeface="Arial"/>
                <a:cs typeface="Arial"/>
              </a:rPr>
              <a:t>AI-generated FMX UI</a:t>
            </a:r>
          </a:p>
          <a:p xmlns:a="http://schemas.openxmlformats.org/drawingml/2006/main">
            <a:pPr>
              <a:buNone/>
              <a:defRPr sz="5250" b="1">
                <a:solidFill>
                  <a:srgbClr val="FFFFFF"/>
                </a:solidFill>
                <a:latin typeface="Arial"/>
                <a:ea typeface="Arial"/>
                <a:cs typeface="Arial"/>
              </a:defRPr>
            </a:pPr>
            <a:r>
              <a:rPr sz="5250" b="1">
                <a:solidFill>
                  <a:srgbClr val="FFFFFF"/>
                </a:solidFill>
                <a:latin typeface="Arial"/>
                <a:ea typeface="Arial"/>
                <a:cs typeface="Arial"/>
              </a:rPr>
              <a:t>remains the developer’s</a:t>
            </a:r>
          </a:p>
          <a:p xmlns:a="http://schemas.openxmlformats.org/drawingml/2006/main">
            <a:pPr>
              <a:buNone/>
              <a:defRPr sz="5250" b="1">
                <a:solidFill>
                  <a:srgbClr val="FFFFFF"/>
                </a:solidFill>
                <a:latin typeface="Arial"/>
                <a:ea typeface="Arial"/>
                <a:cs typeface="Arial"/>
              </a:defRPr>
            </a:pPr>
            <a:r>
              <a:rPr sz="5250" b="1">
                <a:solidFill>
                  <a:srgbClr val="FFFFFF"/>
                </a:solidFill>
                <a:latin typeface="Arial"/>
                <a:ea typeface="Arial"/>
                <a:cs typeface="Arial"/>
              </a:rPr>
              <a:t>responsibility</a:t>
            </a:r>
          </a:p>
        </p:txBody>
      </p:sp>
      <p:sp>
        <p:nvSpPr>
          <p:cNvPr id="4" name="Skill membantu menjaga hierarchy, style, dan pola reusable c">
            <a:extLst xmlns:a="http://schemas.openxmlformats.org/drawingml/2006/main">
              <a:ext uri="{FF2B5EF4-FFF2-40B4-BE49-F238E27FC236}">
                <a16:creationId xmlns:a16="http://schemas.microsoft.com/office/drawing/2014/main" id="{A3BF699E-21CB-4B6E-8EEA-CEECF93B7900}"/>
              </a:ext>
            </a:extLst>
          </p:cNvPr>
          <p:cNvSpPr>
            <a:spLocks xmlns:a="http://schemas.openxmlformats.org/drawingml/2006/main" noGrp="1"/>
          </p:cNvSpPr>
          <p:nvPr/>
        </p:nvSpPr>
        <p:spPr>
          <a:xfrm xmlns:a="http://schemas.openxmlformats.org/drawingml/2006/main">
            <a:off x="762000" y="4829175"/>
            <a:ext cx="12954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400" b="0">
                <a:solidFill>
                  <a:srgbClr val="C6E2DE"/>
                </a:solidFill>
                <a:latin typeface="Arial"/>
                <a:ea typeface="Arial"/>
                <a:cs typeface="Arial"/>
              </a:defRPr>
            </a:pPr>
            <a:r>
              <a:rPr sz="2400" b="0">
                <a:solidFill>
                  <a:srgbClr val="C6E2DE"/>
                </a:solidFill>
                <a:latin typeface="Arial"/>
                <a:ea typeface="Arial"/>
                <a:cs typeface="Arial"/>
              </a:rPr>
              <a:t>Skills help preserve the hierarchy, styles, and reusable card patterns.</a:t>
            </a:r>
          </a:p>
          <a:p xmlns:a="http://schemas.openxmlformats.org/drawingml/2006/main">
            <a:pPr>
              <a:buNone/>
              <a:defRPr sz="2400" b="0">
                <a:solidFill>
                  <a:srgbClr val="C6E2DE"/>
                </a:solidFill>
                <a:latin typeface="Arial"/>
                <a:ea typeface="Arial"/>
                <a:cs typeface="Arial"/>
              </a:defRPr>
            </a:pPr>
            <a:r>
              <a:rPr sz="2400" b="0">
                <a:solidFill>
                  <a:srgbClr val="C6E2DE"/>
                </a:solidFill>
                <a:latin typeface="Arial"/>
                <a:ea typeface="Arial"/>
                <a:cs typeface="Arial"/>
              </a:rPr>
              <a:t>Developers review the result and complete its integration.</a:t>
            </a:r>
          </a:p>
        </p:txBody>
      </p:sp>
      <p:sp>
        <p:nvSpPr>
          <p:cNvPr id="5" name="HTML-To-Delphi-FMX">
            <a:extLst xmlns:a="http://schemas.openxmlformats.org/drawingml/2006/main">
              <a:ext uri="{FF2B5EF4-FFF2-40B4-BE49-F238E27FC236}">
                <a16:creationId xmlns:a16="http://schemas.microsoft.com/office/drawing/2014/main" id="{C8CB0F5D-332B-4A21-83E5-78605F1FC550}"/>
              </a:ext>
            </a:extLst>
          </p:cNvPr>
          <p:cNvSpPr>
            <a:spLocks xmlns:a="http://schemas.openxmlformats.org/drawingml/2006/main" noGrp="1"/>
          </p:cNvSpPr>
          <p:nvPr/>
        </p:nvSpPr>
        <p:spPr>
          <a:xfrm xmlns:a="http://schemas.openxmlformats.org/drawingml/2006/main">
            <a:off x="762000" y="6924675"/>
            <a:ext cx="1238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HTML-To-Delphi-FMX</a:t>
            </a:r>
          </a:p>
        </p:txBody>
      </p:sp>
      <p:sp>
        <p:nvSpPr>
          <p:cNvPr id="6" name="github.com/dondonondon/HTML-To-Delphi-FMX">
            <a:extLst xmlns:a="http://schemas.openxmlformats.org/drawingml/2006/main">
              <a:ext uri="{FF2B5EF4-FFF2-40B4-BE49-F238E27FC236}">
                <a16:creationId xmlns:a16="http://schemas.microsoft.com/office/drawing/2014/main" id="{0D3B106B-C484-4E11-B16F-3FEB4406D935}"/>
              </a:ext>
            </a:extLst>
          </p:cNvPr>
          <p:cNvSpPr>
            <a:spLocks xmlns:a="http://schemas.openxmlformats.org/drawingml/2006/main" noGrp="1"/>
          </p:cNvSpPr>
          <p:nvPr/>
        </p:nvSpPr>
        <p:spPr>
          <a:xfrm xmlns:a="http://schemas.openxmlformats.org/drawingml/2006/main">
            <a:off x="762000" y="7458075"/>
            <a:ext cx="1333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buNone/>
              <a:defRPr sz="2025" b="0">
                <a:solidFill>
                  <a:srgbClr val="C6E2DE"/>
                </a:solidFill>
                <a:latin typeface="Arial"/>
                <a:ea typeface="Arial"/>
                <a:cs typeface="Arial"/>
              </a:defRPr>
            </a:pPr>
            <a:r>
              <a:rPr sz="2025" b="0">
                <a:solidFill>
                  <a:srgbClr val="C6E2DE"/>
                </a:solidFill>
                <a:latin typeface="Arial"/>
                <a:ea typeface="Arial"/>
                <a:cs typeface="Arial"/>
              </a:rPr>
              <a:t>github.com/dondonondon/HTML-To-Delphi-FMX</a:t>
            </a:r>
          </a:p>
        </p:txBody>
      </p:sp>
    </p:spTree>
    <p:extLst>
      <p:ext uri="{BB962C8B-B14F-4D97-AF65-F5344CB8AC3E}">
        <p14:creationId xmlns:p14="http://schemas.microsoft.com/office/powerpoint/2010/main" val="11951607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2026-10-03T01:42:40.2620000Z</dcterms:created>
  <dcterms:modified xsi:type="dcterms:W3CDTF">2026-10-03T01:42:40.2620000Z</dcterms:modified>
</coreProperties>
</file>